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304" r:id="rId4"/>
    <p:sldId id="306" r:id="rId5"/>
    <p:sldId id="307" r:id="rId6"/>
    <p:sldId id="309" r:id="rId7"/>
    <p:sldId id="287" r:id="rId8"/>
    <p:sldId id="288" r:id="rId9"/>
    <p:sldId id="291" r:id="rId10"/>
    <p:sldId id="292" r:id="rId11"/>
    <p:sldId id="293" r:id="rId12"/>
    <p:sldId id="302" r:id="rId13"/>
    <p:sldId id="296" r:id="rId14"/>
    <p:sldId id="297" r:id="rId15"/>
    <p:sldId id="305" r:id="rId16"/>
    <p:sldId id="310" r:id="rId17"/>
    <p:sldId id="257" r:id="rId18"/>
    <p:sldId id="270" r:id="rId19"/>
  </p:sldIdLst>
  <p:sldSz cx="10080625" cy="7559675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B4"/>
    <a:srgbClr val="009999"/>
    <a:srgbClr val="FFFFCC"/>
    <a:srgbClr val="FCFC70"/>
    <a:srgbClr val="CC66FF"/>
    <a:srgbClr val="FFD0C1"/>
    <a:srgbClr val="FF5925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20" y="3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DejaVu Sans" pitchFamily="34" charset="0"/>
              </a:defRPr>
            </a:lvl1pPr>
          </a:lstStyle>
          <a:p>
            <a:fld id="{0835922E-66FF-4091-9BC0-DD55AAC66BC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86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FD90ED0-65D8-4661-BE13-29544B680D16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hangingPunct="1"/>
            <a:fld id="{CA212443-106C-4845-83B9-0FC30CB66C42}" type="slidenum">
              <a:rPr lang="en-GB" sz="1300">
                <a:solidFill>
                  <a:schemeClr val="tx1"/>
                </a:solidFill>
                <a:latin typeface="Arial" pitchFamily="34" charset="0"/>
              </a:rPr>
              <a:pPr hangingPunct="1"/>
              <a:t>10</a:t>
            </a:fld>
            <a:endParaRPr lang="en-GB" sz="13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D04A7C3-C0C0-4D52-B7B9-561183406DA2}" type="slidenum">
              <a:rPr lang="en-US"/>
              <a:pPr/>
              <a:t>17</a:t>
            </a:fld>
            <a:endParaRPr lang="en-US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55FC30A-77C0-4FEC-91D1-E4FAB0C6A533}" type="slidenum">
              <a:rPr lang="en-US"/>
              <a:pPr/>
              <a:t>18</a:t>
            </a:fld>
            <a:endParaRPr lang="en-US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234E8-2E37-46A7-8C10-44E96F9F700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93D63-1516-498F-956C-B2E7A6D4416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6EB84-2B44-4A9E-BB8F-472E3B39047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5106B-37DA-46B2-99F8-169CD14D53B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rcRect l="6680" t="19365" r="8191" b="23163"/>
          <a:stretch>
            <a:fillRect/>
          </a:stretch>
        </p:blipFill>
        <p:spPr bwMode="auto">
          <a:xfrm>
            <a:off x="587375" y="6754813"/>
            <a:ext cx="24082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747125" y="6415088"/>
            <a:ext cx="912813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6" y="302737"/>
            <a:ext cx="9072563" cy="1259946"/>
          </a:xfrm>
        </p:spPr>
        <p:txBody>
          <a:bodyPr/>
          <a:lstStyle>
            <a:lvl1pPr algn="l">
              <a:defRPr sz="31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036" y="1515296"/>
            <a:ext cx="9072563" cy="1172590"/>
          </a:xfrm>
        </p:spPr>
        <p:txBody>
          <a:bodyPr/>
          <a:lstStyle>
            <a:lvl1pPr>
              <a:defRPr sz="2200" b="1">
                <a:latin typeface="Arial" pitchFamily="34" charset="0"/>
                <a:cs typeface="Arial" pitchFamily="34" charset="0"/>
              </a:defRPr>
            </a:lvl1pPr>
            <a:lvl2pPr marL="292234" indent="-292234">
              <a:spcBef>
                <a:spcPts val="0"/>
              </a:spcBef>
              <a:buFont typeface="Arial" pitchFamily="34" charset="0"/>
              <a:buChar char="•"/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588036" y="2687885"/>
            <a:ext cx="9072563" cy="1343942"/>
          </a:xfrm>
        </p:spPr>
        <p:txBody>
          <a:bodyPr/>
          <a:lstStyle>
            <a:lvl1pPr>
              <a:defRPr sz="2200" b="0" baseline="0">
                <a:latin typeface="Arial" pitchFamily="34" charset="0"/>
                <a:cs typeface="Arial" pitchFamily="34" charset="0"/>
              </a:defRPr>
            </a:lvl1pPr>
            <a:lvl2pPr marL="292234" indent="-292234">
              <a:spcBef>
                <a:spcPts val="0"/>
              </a:spcBef>
              <a:buFont typeface="Arial" pitchFamily="34" charset="0"/>
              <a:buChar char="•"/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88036" y="4115824"/>
            <a:ext cx="9156568" cy="2435895"/>
          </a:xfrm>
        </p:spPr>
        <p:txBody>
          <a:bodyPr/>
          <a:lstStyle>
            <a:lvl1pPr marL="377979" indent="-377979">
              <a:buFont typeface="Arial" pitchFamily="34" charset="0"/>
              <a:buChar char="•"/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A29B0-D91C-4BA9-8AF9-611982D71D8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A9385-D795-4073-84D9-A8E710CAC0E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76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768475"/>
            <a:ext cx="43576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D4FFA-CAB2-4FF5-A7EC-A01227AEF7E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9D4AA-A552-4CE0-AAB0-34DBAE33183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03B5E-22D4-4997-A1F3-21AE267A415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6A25A-DA3F-40D4-B6FA-681757BFC76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EAFF4-1D95-4027-B072-583958466AA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AFB59-F63D-4BB2-9CD7-372B2E1EA93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7775" cy="438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DejaVu Sans" pitchFamily="34" charset="0"/>
              </a:defRPr>
            </a:lvl1pPr>
          </a:lstStyle>
          <a:p>
            <a:fld id="{3CB6F81C-C3E9-4BAE-8E68-166107D8D3B7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Droid San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Droid San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Droid San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Droid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" charset="0"/>
          <a:cs typeface="Droid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" charset="0"/>
          <a:cs typeface="Droid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" charset="0"/>
          <a:cs typeface="Droid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022350"/>
            <a:ext cx="9097962" cy="5878513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b="1" smtClean="0">
                <a:latin typeface="Microsoft Sans Serif" pitchFamily="34" charset="0"/>
                <a:ea typeface="ＭＳ Ｐゴシック" pitchFamily="34" charset="-128"/>
                <a:cs typeface="Microsoft Sans Serif" pitchFamily="34" charset="0"/>
              </a:rPr>
              <a:t> </a:t>
            </a:r>
            <a:r>
              <a:rPr lang="en-US" sz="3600" b="1" smtClean="0">
                <a:latin typeface="Candara" pitchFamily="34" charset="0"/>
                <a:ea typeface="ＭＳ Ｐゴシック" pitchFamily="34" charset="-128"/>
                <a:cs typeface="Microsoft Sans Serif" pitchFamily="34" charset="0"/>
              </a:rPr>
              <a:t>1ª Conferência Nacional sobre 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b="1" smtClean="0">
                <a:latin typeface="Candara" pitchFamily="34" charset="0"/>
                <a:ea typeface="ＭＳ Ｐゴシック" pitchFamily="34" charset="-128"/>
                <a:cs typeface="Microsoft Sans Serif" pitchFamily="34" charset="0"/>
              </a:rPr>
              <a:t>Migrações e Refúgio  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b="1" smtClean="0">
                <a:latin typeface="Candara" pitchFamily="34" charset="0"/>
                <a:ea typeface="ＭＳ Ｐゴシック" pitchFamily="34" charset="-128"/>
                <a:cs typeface="Microsoft Sans Serif" pitchFamily="34" charset="0"/>
              </a:rPr>
              <a:t>COMIGRAR 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smtClean="0">
              <a:latin typeface="Candara" pitchFamily="34" charset="0"/>
              <a:ea typeface="ＭＳ Ｐゴシック" pitchFamily="34" charset="-128"/>
              <a:cs typeface="Microsoft Sans Serif" pitchFamily="34" charset="0"/>
            </a:endParaRP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smtClean="0">
                <a:latin typeface="Candara" pitchFamily="34" charset="0"/>
                <a:ea typeface="ＭＳ Ｐゴシック" pitchFamily="34" charset="-128"/>
                <a:cs typeface="Microsoft Sans Serif" pitchFamily="34" charset="0"/>
              </a:rPr>
              <a:t>Etapa Nacional será em maio de 2014 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smtClean="0">
                <a:latin typeface="Candara" pitchFamily="34" charset="0"/>
                <a:ea typeface="ＭＳ Ｐゴシック" pitchFamily="34" charset="-128"/>
                <a:cs typeface="Microsoft Sans Serif" pitchFamily="34" charset="0"/>
              </a:rPr>
              <a:t>em São Paulo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52400"/>
            <a:ext cx="5384800" cy="1320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63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683FA6C9-C4A6-4E0F-BCE4-AD17B7E94B79}" type="slidenum">
              <a:rPr lang="en-US"/>
              <a:pPr>
                <a:tabLst>
                  <a:tab pos="723900" algn="l"/>
                  <a:tab pos="1447800" algn="l"/>
                  <a:tab pos="2171700" algn="l"/>
                </a:tabLst>
              </a:pPr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485775" y="168275"/>
            <a:ext cx="907256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ctr"/>
            <a:r>
              <a:rPr lang="en-US" sz="4000">
                <a:latin typeface="Candara" pitchFamily="34" charset="0"/>
                <a:ea typeface="ヒラギノ角ゴ Pro W3" charset="-128"/>
              </a:rPr>
              <a:t>Soluções Duradouras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5563" y="1041400"/>
            <a:ext cx="9493250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pt-BR" b="1" u="sng">
                <a:latin typeface="Candara" pitchFamily="34" charset="0"/>
              </a:rPr>
              <a:t>1. Repatriação Voluntária</a:t>
            </a:r>
          </a:p>
          <a:p>
            <a:pPr algn="just">
              <a:buFont typeface="Wingdings" pitchFamily="2" charset="2"/>
              <a:buNone/>
            </a:pPr>
            <a:endParaRPr lang="pt-BR" b="1" u="sng">
              <a:latin typeface="Candara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pt-BR">
                <a:latin typeface="Candara" pitchFamily="34" charset="0"/>
              </a:rPr>
              <a:t>2012: 532 mil repatriações voluntárias</a:t>
            </a:r>
          </a:p>
          <a:p>
            <a:r>
              <a:rPr lang="pt-BR">
                <a:latin typeface="Candara" pitchFamily="34" charset="0"/>
              </a:rPr>
              <a:t>Cláusula de cessação para refugiados de </a:t>
            </a:r>
          </a:p>
          <a:p>
            <a:r>
              <a:rPr lang="pt-BR">
                <a:latin typeface="Candara" pitchFamily="34" charset="0"/>
              </a:rPr>
              <a:t>Angola e Libéria: quase 80 mil retornos em 2012;</a:t>
            </a:r>
          </a:p>
          <a:p>
            <a:endParaRPr lang="pt-BR">
              <a:latin typeface="Candara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pt-BR" b="1" u="sng">
                <a:latin typeface="Candara" pitchFamily="34" charset="0"/>
              </a:rPr>
              <a:t>2. Integração Local</a:t>
            </a:r>
          </a:p>
          <a:p>
            <a:pPr algn="just">
              <a:buFont typeface="Wingdings" pitchFamily="2" charset="2"/>
              <a:buNone/>
            </a:pPr>
            <a:endParaRPr lang="pt-BR" b="1" u="sng">
              <a:latin typeface="Candara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pt-BR" b="1" u="sng">
                <a:latin typeface="Candara" pitchFamily="34" charset="0"/>
              </a:rPr>
              <a:t>3. Reassentamento</a:t>
            </a:r>
          </a:p>
          <a:p>
            <a:pPr algn="just">
              <a:buFont typeface="Wingdings" pitchFamily="2" charset="2"/>
              <a:buNone/>
            </a:pPr>
            <a:endParaRPr lang="pt-BR" sz="1500">
              <a:latin typeface="Candara" pitchFamily="34" charset="0"/>
            </a:endParaRPr>
          </a:p>
          <a:p>
            <a:r>
              <a:rPr lang="en-US">
                <a:latin typeface="Candara" pitchFamily="34" charset="0"/>
              </a:rPr>
              <a:t>2012: </a:t>
            </a:r>
            <a:r>
              <a:rPr lang="pt-BR">
                <a:latin typeface="Candara" pitchFamily="34" charset="0"/>
              </a:rPr>
              <a:t>88,6 mil pessoas reassentadas em 22 países; Oferta x demanda = 1/10</a:t>
            </a:r>
          </a:p>
          <a:p>
            <a:endParaRPr lang="pt-BR"/>
          </a:p>
          <a:p>
            <a:r>
              <a:rPr lang="en-US"/>
              <a:t>- </a:t>
            </a:r>
            <a:r>
              <a:rPr lang="en-US" b="1"/>
              <a:t>Programa Brasileiro de Reassentamento Solidário</a:t>
            </a:r>
            <a:endParaRPr lang="en-US"/>
          </a:p>
        </p:txBody>
      </p:sp>
      <p:pic>
        <p:nvPicPr>
          <p:cNvPr id="24579" name="Espaço Reservado para Conteúdo 5" descr="2013-06 GT-Fig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7688" y="923925"/>
            <a:ext cx="35290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275" y="4852988"/>
            <a:ext cx="97440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 txBox="1">
            <a:spLocks/>
          </p:cNvSpPr>
          <p:nvPr/>
        </p:nvSpPr>
        <p:spPr bwMode="auto">
          <a:xfrm>
            <a:off x="587375" y="168275"/>
            <a:ext cx="907256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ctr"/>
            <a:r>
              <a:rPr lang="pt-BR" sz="4000">
                <a:latin typeface="Candara" pitchFamily="34" charset="0"/>
                <a:ea typeface="ヒラギノ角ゴ Pro W3" charset="-128"/>
              </a:rPr>
              <a:t>Panorama do Refúgio no Mundo</a:t>
            </a:r>
          </a:p>
        </p:txBody>
      </p:sp>
      <p:sp>
        <p:nvSpPr>
          <p:cNvPr id="26626" name="Content Placeholder 2"/>
          <p:cNvSpPr txBox="1">
            <a:spLocks/>
          </p:cNvSpPr>
          <p:nvPr/>
        </p:nvSpPr>
        <p:spPr bwMode="auto">
          <a:xfrm>
            <a:off x="19050" y="1092200"/>
            <a:ext cx="9826625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b="1">
                <a:solidFill>
                  <a:srgbClr val="FF0000"/>
                </a:solidFill>
                <a:latin typeface="Candara" pitchFamily="34" charset="0"/>
                <a:ea typeface="ヒラギノ角ゴ Pro W3" charset="-128"/>
              </a:rPr>
              <a:t>45,2 milhões de pessoas deslocadas em todo o mundo </a:t>
            </a:r>
            <a:r>
              <a:rPr lang="pt-BR" sz="2400">
                <a:latin typeface="Candara" pitchFamily="34" charset="0"/>
                <a:ea typeface="ヒラギノ角ゴ Pro W3" charset="-128"/>
              </a:rPr>
              <a:t>(ao final de 2012) devido a guerras, perseguições, conflitos  e violações generalizadas de direitos humanos;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pt-BR" sz="2400">
              <a:latin typeface="Candara" pitchFamily="34" charset="0"/>
              <a:ea typeface="ヒラギノ角ゴ Pro W3" charset="-128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b="1">
                <a:solidFill>
                  <a:srgbClr val="FF0000"/>
                </a:solidFill>
                <a:latin typeface="Candara" pitchFamily="34" charset="0"/>
                <a:ea typeface="ヒラギノ角ゴ Pro W3" charset="-128"/>
              </a:rPr>
              <a:t>15,4 milhões são refugiados</a:t>
            </a:r>
            <a:r>
              <a:rPr lang="pt-BR" sz="2400">
                <a:latin typeface="Candara" pitchFamily="34" charset="0"/>
                <a:ea typeface="ヒラギノ角ゴ Pro W3" charset="-128"/>
              </a:rPr>
              <a:t>, sendo 10,5 milhões sob o mandato do ACNUR;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pt-BR" sz="2400">
              <a:latin typeface="Candara" pitchFamily="34" charset="0"/>
              <a:ea typeface="ヒラギノ角ゴ Pro W3" charset="-128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b="1">
                <a:solidFill>
                  <a:srgbClr val="FF0000"/>
                </a:solidFill>
                <a:latin typeface="Candara" pitchFamily="34" charset="0"/>
                <a:ea typeface="ヒラギノ角ゴ Pro W3" charset="-128"/>
              </a:rPr>
              <a:t>48% dos refugiados são mulheres</a:t>
            </a:r>
            <a:r>
              <a:rPr lang="pt-BR" sz="2400">
                <a:latin typeface="Candara" pitchFamily="34" charset="0"/>
                <a:ea typeface="ヒラギノ角ゴ Pro W3" charset="-128"/>
              </a:rPr>
              <a:t>, e </a:t>
            </a:r>
            <a:r>
              <a:rPr lang="pt-BR" sz="2400" b="1">
                <a:solidFill>
                  <a:srgbClr val="FF0000"/>
                </a:solidFill>
                <a:latin typeface="Candara" pitchFamily="34" charset="0"/>
                <a:ea typeface="ヒラギノ角ゴ Pro W3" charset="-128"/>
              </a:rPr>
              <a:t>46% são crianças </a:t>
            </a:r>
            <a:r>
              <a:rPr lang="pt-BR" sz="2400">
                <a:latin typeface="Candara" pitchFamily="34" charset="0"/>
                <a:ea typeface="ヒラギノ角ゴ Pro W3" charset="-128"/>
              </a:rPr>
              <a:t>e adolescentes abaixo dos 18 anos;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</a:pPr>
            <a:endParaRPr lang="pt-BR" sz="2400">
              <a:latin typeface="Candara" pitchFamily="34" charset="0"/>
              <a:ea typeface="ヒラギノ角ゴ Pro W3" charset="-128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b="1">
                <a:solidFill>
                  <a:srgbClr val="FF0000"/>
                </a:solidFill>
                <a:latin typeface="Candara" pitchFamily="34" charset="0"/>
                <a:ea typeface="ヒラギノ角ゴ Pro W3" charset="-128"/>
              </a:rPr>
              <a:t>28,8 milhões são deslocados internos</a:t>
            </a:r>
            <a:r>
              <a:rPr lang="pt-BR" sz="2400">
                <a:latin typeface="Candara" pitchFamily="34" charset="0"/>
                <a:ea typeface="ヒラギノ角ゴ Pro W3" charset="-128"/>
              </a:rPr>
              <a:t>, e </a:t>
            </a:r>
            <a:r>
              <a:rPr lang="pt-BR" sz="2400" b="1">
                <a:solidFill>
                  <a:srgbClr val="FF0000"/>
                </a:solidFill>
                <a:latin typeface="Candara" pitchFamily="34" charset="0"/>
                <a:ea typeface="ヒラギノ角ゴ Pro W3" charset="-128"/>
              </a:rPr>
              <a:t>937 mil são solicitantes de refúgio</a:t>
            </a:r>
            <a:r>
              <a:rPr lang="pt-BR" sz="2400">
                <a:latin typeface="Candara" pitchFamily="34" charset="0"/>
                <a:ea typeface="ヒラギノ角ゴ Pro W3" charset="-128"/>
              </a:rPr>
              <a:t>;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pt-BR" sz="2400">
              <a:latin typeface="Candara" pitchFamily="34" charset="0"/>
              <a:ea typeface="ヒラギノ角ゴ Pro W3" charset="-128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>
                <a:latin typeface="Candara" pitchFamily="34" charset="0"/>
                <a:ea typeface="ヒラギノ角ゴ Pro W3" charset="-128"/>
              </a:rPr>
              <a:t>População deslocada  ao final de 2012 é maior em 18 anos;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pt-BR" sz="3100">
              <a:ea typeface="ヒラギノ角ゴ Pro W3" charset="-128"/>
              <a:cs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pt-BR" sz="3100">
              <a:ea typeface="ヒラギノ角ゴ Pro W3" charset="-128"/>
              <a:cs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latin typeface="Candara" pitchFamily="34" charset="0"/>
                <a:ea typeface="ヒラギノ角ゴ Pro W3" charset="-128"/>
              </a:rPr>
              <a:t>Panorama do Refúgio no Mundo</a:t>
            </a:r>
            <a:endParaRPr lang="pt-BR" smtClean="0">
              <a:ea typeface="ＭＳ Ｐゴシック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41288" y="1341438"/>
            <a:ext cx="9512301" cy="6019800"/>
          </a:xfrm>
        </p:spPr>
        <p:txBody>
          <a:bodyPr/>
          <a:lstStyle/>
          <a:p>
            <a:pPr lvl="1">
              <a:lnSpc>
                <a:spcPct val="100000"/>
              </a:lnSpc>
              <a:spcAft>
                <a:spcPct val="0"/>
              </a:spcAft>
              <a:buFont typeface="Arial" pitchFamily="34" charset="0"/>
              <a:buChar char="•"/>
            </a:pPr>
            <a:endParaRPr lang="pt-BR" sz="2400" smtClean="0">
              <a:latin typeface="Candara" pitchFamily="34" charset="0"/>
            </a:endParaRPr>
          </a:p>
          <a:p>
            <a:pPr lvl="1">
              <a:lnSpc>
                <a:spcPct val="10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lang="pt-BR" sz="2400" smtClean="0">
                <a:solidFill>
                  <a:srgbClr val="FF0000"/>
                </a:solidFill>
                <a:latin typeface="Candara" pitchFamily="34" charset="0"/>
              </a:rPr>
              <a:t>55% dos refugiados vêm de 05 países</a:t>
            </a:r>
            <a:r>
              <a:rPr lang="pt-BR" sz="2400" smtClean="0">
                <a:latin typeface="Candara" pitchFamily="34" charset="0"/>
              </a:rPr>
              <a:t>: Afeganistão, Somália, Iraque, Síria e Sudão;</a:t>
            </a:r>
          </a:p>
          <a:p>
            <a:pPr lvl="1">
              <a:lnSpc>
                <a:spcPct val="100000"/>
              </a:lnSpc>
              <a:spcAft>
                <a:spcPct val="0"/>
              </a:spcAft>
              <a:buFont typeface="Arial" pitchFamily="34" charset="0"/>
              <a:buChar char="•"/>
            </a:pPr>
            <a:endParaRPr lang="pt-BR" sz="2400" smtClean="0">
              <a:latin typeface="Candara" pitchFamily="34" charset="0"/>
            </a:endParaRPr>
          </a:p>
          <a:p>
            <a:pPr lvl="1">
              <a:lnSpc>
                <a:spcPct val="10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lang="pt-BR" sz="2400" smtClean="0">
                <a:latin typeface="Candara" pitchFamily="34" charset="0"/>
              </a:rPr>
              <a:t>01 em cada 04 refugiados do mundo é </a:t>
            </a:r>
            <a:r>
              <a:rPr lang="pt-BR" sz="2400" smtClean="0">
                <a:solidFill>
                  <a:srgbClr val="FF0000"/>
                </a:solidFill>
                <a:latin typeface="Candara" pitchFamily="34" charset="0"/>
              </a:rPr>
              <a:t>afegão</a:t>
            </a:r>
          </a:p>
          <a:p>
            <a:pPr lvl="1">
              <a:lnSpc>
                <a:spcPct val="100000"/>
              </a:lnSpc>
              <a:spcAft>
                <a:spcPct val="0"/>
              </a:spcAft>
              <a:buFont typeface="Arial" pitchFamily="34" charset="0"/>
              <a:buChar char="•"/>
            </a:pPr>
            <a:endParaRPr lang="pt-BR" sz="2400" smtClean="0">
              <a:latin typeface="Candara" pitchFamily="34" charset="0"/>
            </a:endParaRPr>
          </a:p>
          <a:p>
            <a:pPr lvl="1">
              <a:lnSpc>
                <a:spcPct val="10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lang="pt-BR" sz="2400" smtClean="0">
                <a:solidFill>
                  <a:srgbClr val="FF0000"/>
                </a:solidFill>
                <a:latin typeface="Candara" pitchFamily="34" charset="0"/>
              </a:rPr>
              <a:t>647 mil refugiados sírios em 2012</a:t>
            </a:r>
            <a:r>
              <a:rPr lang="pt-BR" sz="2400" smtClean="0">
                <a:latin typeface="Candara" pitchFamily="34" charset="0"/>
              </a:rPr>
              <a:t>:  maior êxodo de um só país desde 1999</a:t>
            </a:r>
          </a:p>
          <a:p>
            <a:pPr lvl="1">
              <a:lnSpc>
                <a:spcPct val="100000"/>
              </a:lnSpc>
              <a:spcAft>
                <a:spcPct val="0"/>
              </a:spcAft>
              <a:buFont typeface="Arial" pitchFamily="34" charset="0"/>
              <a:buChar char="•"/>
            </a:pPr>
            <a:endParaRPr lang="pt-BR" sz="2400" smtClean="0">
              <a:latin typeface="Candara" pitchFamily="34" charset="0"/>
            </a:endParaRPr>
          </a:p>
          <a:p>
            <a:pPr lvl="1">
              <a:lnSpc>
                <a:spcPct val="10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lang="pt-BR" sz="2400" smtClean="0">
                <a:solidFill>
                  <a:srgbClr val="FF0000"/>
                </a:solidFill>
                <a:latin typeface="Candara" pitchFamily="34" charset="0"/>
              </a:rPr>
              <a:t>81% dos refugiados </a:t>
            </a:r>
            <a:r>
              <a:rPr lang="pt-BR" sz="2400" smtClean="0">
                <a:latin typeface="Candara" pitchFamily="34" charset="0"/>
              </a:rPr>
              <a:t>vivem em países </a:t>
            </a:r>
            <a:r>
              <a:rPr lang="pt-BR" sz="2400" smtClean="0">
                <a:solidFill>
                  <a:srgbClr val="FF0000"/>
                </a:solidFill>
                <a:latin typeface="Candara" pitchFamily="34" charset="0"/>
              </a:rPr>
              <a:t>em desenvolvimento </a:t>
            </a:r>
            <a:r>
              <a:rPr lang="pt-BR" sz="2400" smtClean="0">
                <a:latin typeface="Candara" pitchFamily="34" charset="0"/>
              </a:rPr>
              <a:t>;</a:t>
            </a:r>
          </a:p>
          <a:p>
            <a:pPr lvl="1">
              <a:lnSpc>
                <a:spcPct val="100000"/>
              </a:lnSpc>
              <a:spcAft>
                <a:spcPct val="0"/>
              </a:spcAft>
              <a:buFont typeface="Arial" pitchFamily="34" charset="0"/>
              <a:buChar char="•"/>
            </a:pPr>
            <a:endParaRPr lang="pt-BR" sz="2400" smtClean="0">
              <a:latin typeface="Candara" pitchFamily="34" charset="0"/>
            </a:endParaRPr>
          </a:p>
          <a:p>
            <a:pPr lvl="1">
              <a:lnSpc>
                <a:spcPct val="10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lang="pt-BR" sz="2400" smtClean="0">
                <a:solidFill>
                  <a:srgbClr val="FF0000"/>
                </a:solidFill>
                <a:latin typeface="Candara" pitchFamily="34" charset="0"/>
              </a:rPr>
              <a:t>Alemanha</a:t>
            </a:r>
            <a:r>
              <a:rPr lang="pt-BR" sz="2400" smtClean="0">
                <a:latin typeface="Candara" pitchFamily="34" charset="0"/>
              </a:rPr>
              <a:t> é o único país desenvolvido na lista dos </a:t>
            </a:r>
            <a:r>
              <a:rPr lang="ja-JP" altLang="pt-BR" sz="2400" smtClean="0">
                <a:latin typeface="Candara" pitchFamily="34" charset="0"/>
              </a:rPr>
              <a:t>“</a:t>
            </a:r>
            <a:r>
              <a:rPr lang="pt-BR" altLang="ja-JP" sz="2400" smtClean="0">
                <a:latin typeface="Candara" pitchFamily="34" charset="0"/>
              </a:rPr>
              <a:t>top-10</a:t>
            </a:r>
            <a:r>
              <a:rPr lang="ja-JP" altLang="pt-BR" sz="2400" smtClean="0">
                <a:latin typeface="Candara" pitchFamily="34" charset="0"/>
              </a:rPr>
              <a:t>”</a:t>
            </a:r>
            <a:r>
              <a:rPr lang="pt-BR" altLang="ja-JP" sz="2400" smtClean="0">
                <a:latin typeface="Candara" pitchFamily="34" charset="0"/>
              </a:rPr>
              <a:t>;</a:t>
            </a:r>
          </a:p>
          <a:p>
            <a:pPr lvl="1">
              <a:lnSpc>
                <a:spcPct val="100000"/>
              </a:lnSpc>
              <a:spcAft>
                <a:spcPct val="0"/>
              </a:spcAft>
            </a:pPr>
            <a:endParaRPr lang="pt-BR" sz="2400" smtClean="0">
              <a:latin typeface="Candara" pitchFamily="34" charset="0"/>
            </a:endParaRPr>
          </a:p>
          <a:p>
            <a:pPr lvl="1">
              <a:lnSpc>
                <a:spcPct val="10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lang="pt-BR" sz="2400" smtClean="0">
                <a:latin typeface="Candara" pitchFamily="34" charset="0"/>
              </a:rPr>
              <a:t>Mais de 50% dos refugiados  protegidos pelo ACNUR vivem em países com PIB per capita inferior a US$ 5.000;</a:t>
            </a:r>
          </a:p>
          <a:p>
            <a:pPr lvl="1">
              <a:buFont typeface="Arial" pitchFamily="34" charset="0"/>
              <a:buChar char="•"/>
            </a:pPr>
            <a:endParaRPr lang="pt-BR" smtClean="0"/>
          </a:p>
        </p:txBody>
      </p:sp>
      <p:sp>
        <p:nvSpPr>
          <p:cNvPr id="276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6769CA-3934-48BC-BCDB-ECD6368773E4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>
          <a:xfrm>
            <a:off x="587375" y="34925"/>
            <a:ext cx="9072563" cy="1260475"/>
          </a:xfrm>
        </p:spPr>
        <p:txBody>
          <a:bodyPr/>
          <a:lstStyle/>
          <a:p>
            <a:pPr algn="ctr"/>
            <a:r>
              <a:rPr lang="en-US" sz="4000" b="0" smtClean="0">
                <a:latin typeface="Candara" pitchFamily="34" charset="0"/>
                <a:ea typeface="ＭＳ Ｐゴシック" pitchFamily="34" charset="-128"/>
                <a:cs typeface="Droid Sans" charset="0"/>
              </a:rPr>
              <a:t>Refúgio no Brasil</a:t>
            </a:r>
            <a:endParaRPr lang="pt-BR" sz="4000" b="0" smtClean="0">
              <a:latin typeface="Candara" pitchFamily="34" charset="0"/>
              <a:ea typeface="ＭＳ Ｐゴシック" pitchFamily="34" charset="-128"/>
              <a:cs typeface="Droid Sans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6263" y="1295400"/>
            <a:ext cx="9072562" cy="4783138"/>
          </a:xfrm>
        </p:spPr>
        <p:txBody>
          <a:bodyPr>
            <a:normAutofit/>
          </a:bodyPr>
          <a:lstStyle/>
          <a:p>
            <a:pPr algn="just">
              <a:spcAft>
                <a:spcPct val="0"/>
              </a:spcAft>
              <a:buClr>
                <a:srgbClr val="47FFD1"/>
              </a:buClr>
              <a:buFont typeface="Wingdings 2" pitchFamily="18" charset="2"/>
              <a:buChar char=""/>
            </a:pPr>
            <a:r>
              <a:rPr lang="pt-BR" sz="2400" b="0" smtClean="0">
                <a:solidFill>
                  <a:srgbClr val="595959"/>
                </a:solidFill>
                <a:latin typeface="Candara" pitchFamily="34" charset="0"/>
                <a:ea typeface="Droid Sans" charset="0"/>
              </a:rPr>
              <a:t>População de refugiados: 4.336 refugiados de 76 nacionalidades distintas (em transição devido à cláusula de cessação para Angolanos e Liberianos)</a:t>
            </a:r>
          </a:p>
          <a:p>
            <a:pPr algn="just">
              <a:spcAft>
                <a:spcPct val="0"/>
              </a:spcAft>
              <a:buClr>
                <a:srgbClr val="47FFD1"/>
              </a:buClr>
              <a:buFont typeface="Wingdings 2" pitchFamily="18" charset="2"/>
              <a:buChar char=""/>
            </a:pPr>
            <a:endParaRPr lang="pt-BR" sz="2400" b="0" smtClean="0">
              <a:solidFill>
                <a:srgbClr val="595959"/>
              </a:solidFill>
              <a:latin typeface="Candara" pitchFamily="34" charset="0"/>
              <a:ea typeface="Droid Sans" charset="0"/>
            </a:endParaRPr>
          </a:p>
          <a:p>
            <a:pPr algn="just">
              <a:spcAft>
                <a:spcPct val="0"/>
              </a:spcAft>
              <a:buClr>
                <a:srgbClr val="47FFD1"/>
              </a:buClr>
              <a:buFont typeface="Wingdings 2" pitchFamily="18" charset="2"/>
              <a:buChar char=""/>
            </a:pPr>
            <a:r>
              <a:rPr lang="pt-BR" sz="2400" b="0" smtClean="0">
                <a:solidFill>
                  <a:srgbClr val="595959"/>
                </a:solidFill>
                <a:latin typeface="Candara" pitchFamily="34" charset="0"/>
                <a:ea typeface="Droid Sans" charset="0"/>
              </a:rPr>
              <a:t>Nacionalidades mais representativas: Angola, Colômbia, RDC, Iraque, Libéria e Síria</a:t>
            </a:r>
          </a:p>
          <a:p>
            <a:pPr algn="just">
              <a:spcAft>
                <a:spcPct val="0"/>
              </a:spcAft>
              <a:buClr>
                <a:srgbClr val="47FFD1"/>
              </a:buClr>
            </a:pPr>
            <a:endParaRPr lang="pt-BR" sz="2000" smtClean="0">
              <a:solidFill>
                <a:srgbClr val="595959"/>
              </a:solidFill>
              <a:ea typeface="Droid Sans" charset="0"/>
            </a:endParaRPr>
          </a:p>
        </p:txBody>
      </p:sp>
      <p:pic>
        <p:nvPicPr>
          <p:cNvPr id="28675" name="Imagem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3859213"/>
            <a:ext cx="96059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Candara" pitchFamily="34" charset="0"/>
                <a:ea typeface="ＭＳ Ｐゴシック" pitchFamily="34" charset="-128"/>
              </a:rPr>
              <a:t>Direitos dos refugiados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763713"/>
            <a:ext cx="5111750" cy="5459412"/>
          </a:xfrm>
        </p:spPr>
        <p:txBody>
          <a:bodyPr>
            <a:normAutofit/>
          </a:bodyPr>
          <a:lstStyle/>
          <a:p>
            <a:pPr>
              <a:spcAft>
                <a:spcPct val="0"/>
              </a:spcAft>
              <a:buClr>
                <a:srgbClr val="47FFD1"/>
              </a:buClr>
              <a:buFont typeface="Wingdings 2" pitchFamily="18" charset="2"/>
              <a:buChar char=""/>
            </a:pPr>
            <a:r>
              <a:rPr lang="en-US" smtClean="0">
                <a:solidFill>
                  <a:srgbClr val="595959"/>
                </a:solidFill>
                <a:latin typeface="Candara" pitchFamily="34" charset="0"/>
                <a:ea typeface="Droid Sans" charset="0"/>
              </a:rPr>
              <a:t>Documentação</a:t>
            </a:r>
          </a:p>
          <a:p>
            <a:pPr>
              <a:spcAft>
                <a:spcPct val="0"/>
              </a:spcAft>
              <a:buClr>
                <a:srgbClr val="47FFD1"/>
              </a:buClr>
              <a:buFont typeface="Wingdings 2" pitchFamily="18" charset="2"/>
              <a:buChar char=""/>
            </a:pPr>
            <a:r>
              <a:rPr lang="en-US" smtClean="0">
                <a:solidFill>
                  <a:srgbClr val="595959"/>
                </a:solidFill>
                <a:latin typeface="Candara" pitchFamily="34" charset="0"/>
                <a:ea typeface="Droid Sans" charset="0"/>
              </a:rPr>
              <a:t>Trabalho</a:t>
            </a:r>
          </a:p>
          <a:p>
            <a:pPr>
              <a:spcAft>
                <a:spcPct val="0"/>
              </a:spcAft>
              <a:buClr>
                <a:srgbClr val="47FFD1"/>
              </a:buClr>
              <a:buFont typeface="Wingdings 2" pitchFamily="18" charset="2"/>
              <a:buChar char=""/>
            </a:pPr>
            <a:r>
              <a:rPr lang="en-US" smtClean="0">
                <a:solidFill>
                  <a:srgbClr val="595959"/>
                </a:solidFill>
                <a:latin typeface="Candara" pitchFamily="34" charset="0"/>
                <a:ea typeface="Droid Sans" charset="0"/>
              </a:rPr>
              <a:t>Educação</a:t>
            </a:r>
          </a:p>
          <a:p>
            <a:pPr lvl="1">
              <a:spcAft>
                <a:spcPct val="0"/>
              </a:spcAft>
              <a:buClr>
                <a:srgbClr val="47FFD1"/>
              </a:buClr>
              <a:buFont typeface="Wingdings 2" pitchFamily="18" charset="2"/>
              <a:buChar char=""/>
            </a:pPr>
            <a:r>
              <a:rPr lang="en-US" smtClean="0">
                <a:solidFill>
                  <a:srgbClr val="595959"/>
                </a:solidFill>
                <a:latin typeface="Candara" pitchFamily="34" charset="0"/>
              </a:rPr>
              <a:t>Básica</a:t>
            </a:r>
          </a:p>
          <a:p>
            <a:pPr lvl="1">
              <a:spcAft>
                <a:spcPct val="0"/>
              </a:spcAft>
              <a:buClr>
                <a:srgbClr val="47FFD1"/>
              </a:buClr>
              <a:buFont typeface="Wingdings 2" pitchFamily="18" charset="2"/>
              <a:buChar char=""/>
            </a:pPr>
            <a:r>
              <a:rPr lang="en-US" smtClean="0">
                <a:solidFill>
                  <a:srgbClr val="595959"/>
                </a:solidFill>
                <a:latin typeface="Candara" pitchFamily="34" charset="0"/>
              </a:rPr>
              <a:t>Superior</a:t>
            </a:r>
          </a:p>
          <a:p>
            <a:pPr lvl="1">
              <a:spcAft>
                <a:spcPct val="0"/>
              </a:spcAft>
              <a:buClr>
                <a:srgbClr val="47FFD1"/>
              </a:buClr>
              <a:buFont typeface="Wingdings 2" pitchFamily="18" charset="2"/>
              <a:buChar char=""/>
            </a:pPr>
            <a:r>
              <a:rPr lang="en-US" smtClean="0">
                <a:solidFill>
                  <a:srgbClr val="595959"/>
                </a:solidFill>
                <a:latin typeface="Candara" pitchFamily="34" charset="0"/>
              </a:rPr>
              <a:t>A validação de diplomas</a:t>
            </a:r>
          </a:p>
          <a:p>
            <a:pPr>
              <a:spcAft>
                <a:spcPct val="0"/>
              </a:spcAft>
              <a:buClr>
                <a:srgbClr val="47FFD1"/>
              </a:buClr>
              <a:buFont typeface="Wingdings 2" pitchFamily="18" charset="2"/>
              <a:buChar char=""/>
            </a:pPr>
            <a:r>
              <a:rPr lang="en-US" smtClean="0">
                <a:solidFill>
                  <a:srgbClr val="595959"/>
                </a:solidFill>
                <a:latin typeface="Candara" pitchFamily="34" charset="0"/>
                <a:ea typeface="Droid Sans" charset="0"/>
              </a:rPr>
              <a:t>Benefícios sociais (maiores problemas: BPC e aposentadoria)</a:t>
            </a:r>
          </a:p>
          <a:p>
            <a:pPr>
              <a:spcAft>
                <a:spcPct val="0"/>
              </a:spcAft>
              <a:buClr>
                <a:srgbClr val="47FFD1"/>
              </a:buClr>
              <a:buFont typeface="Wingdings 2" pitchFamily="18" charset="2"/>
              <a:buChar char=""/>
            </a:pPr>
            <a:r>
              <a:rPr lang="en-US" smtClean="0">
                <a:solidFill>
                  <a:srgbClr val="595959"/>
                </a:solidFill>
                <a:latin typeface="Candara" pitchFamily="34" charset="0"/>
                <a:ea typeface="Droid Sans" charset="0"/>
              </a:rPr>
              <a:t>Saúde</a:t>
            </a:r>
          </a:p>
          <a:p>
            <a:pPr>
              <a:spcAft>
                <a:spcPct val="0"/>
              </a:spcAft>
              <a:buClr>
                <a:srgbClr val="47FFD1"/>
              </a:buClr>
              <a:buFont typeface="Wingdings 2" pitchFamily="18" charset="2"/>
              <a:buChar char=""/>
            </a:pPr>
            <a:r>
              <a:rPr lang="en-US" smtClean="0">
                <a:solidFill>
                  <a:srgbClr val="595959"/>
                </a:solidFill>
                <a:latin typeface="Candara" pitchFamily="34" charset="0"/>
                <a:ea typeface="Droid Sans" charset="0"/>
              </a:rPr>
              <a:t>Etc</a:t>
            </a:r>
          </a:p>
          <a:p>
            <a:pPr lvl="1">
              <a:spcAft>
                <a:spcPct val="0"/>
              </a:spcAft>
              <a:buClr>
                <a:srgbClr val="47FFD1"/>
              </a:buClr>
              <a:buFont typeface="Wingdings 2" pitchFamily="18" charset="2"/>
              <a:buChar char=""/>
            </a:pPr>
            <a:endParaRPr lang="en-US" smtClean="0">
              <a:solidFill>
                <a:srgbClr val="595959"/>
              </a:solidFill>
              <a:latin typeface="Candara" pitchFamily="34" charset="0"/>
            </a:endParaRPr>
          </a:p>
          <a:p>
            <a:pPr>
              <a:spcAft>
                <a:spcPct val="0"/>
              </a:spcAft>
              <a:buClr>
                <a:srgbClr val="47FFD1"/>
              </a:buClr>
              <a:buFont typeface="Wingdings 2" pitchFamily="18" charset="2"/>
              <a:buChar char=""/>
            </a:pPr>
            <a:endParaRPr lang="en-US" smtClean="0">
              <a:solidFill>
                <a:srgbClr val="595959"/>
              </a:solidFill>
              <a:latin typeface="Candara" pitchFamily="34" charset="0"/>
              <a:ea typeface="Droid Sans" charset="0"/>
            </a:endParaRP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2513" y="1562100"/>
            <a:ext cx="35560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3" descr="url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703763"/>
            <a:ext cx="361315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>
                <a:latin typeface="Candara" pitchFamily="34" charset="0"/>
                <a:ea typeface="ＭＳ Ｐゴシック" pitchFamily="34" charset="-128"/>
              </a:rPr>
              <a:t>Direitos dos Migrantes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sz="2400" smtClean="0">
                <a:latin typeface="Candara" pitchFamily="34" charset="0"/>
                <a:ea typeface="ＭＳ Ｐゴシック" pitchFamily="34" charset="-128"/>
              </a:rPr>
              <a:t>Migrantes </a:t>
            </a:r>
            <a:r>
              <a:rPr lang="pt-BR" altLang="pt-BR" sz="2400" smtClean="0">
                <a:latin typeface="Candara" pitchFamily="34" charset="0"/>
                <a:ea typeface="ＭＳ Ｐゴシック" pitchFamily="34" charset="-128"/>
              </a:rPr>
              <a:t>“</a:t>
            </a:r>
            <a:r>
              <a:rPr lang="pt-BR" sz="2400" smtClean="0">
                <a:latin typeface="Candara" pitchFamily="34" charset="0"/>
                <a:ea typeface="ＭＳ Ｐゴシック" pitchFamily="34" charset="-128"/>
              </a:rPr>
              <a:t>legais e ilegais</a:t>
            </a:r>
            <a:r>
              <a:rPr lang="pt-BR" altLang="pt-BR" sz="2400" smtClean="0">
                <a:latin typeface="Candara" pitchFamily="34" charset="0"/>
                <a:ea typeface="ＭＳ Ｐゴシック" pitchFamily="34" charset="-128"/>
              </a:rPr>
              <a:t>”</a:t>
            </a:r>
            <a:endParaRPr lang="pt-BR" sz="2400" smtClean="0">
              <a:latin typeface="Candara" pitchFamily="34" charset="0"/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pt-BR" sz="2400" smtClean="0">
              <a:latin typeface="Candara" pitchFamily="34" charset="0"/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pt-BR" sz="2400" smtClean="0">
                <a:latin typeface="Candara" pitchFamily="34" charset="0"/>
                <a:ea typeface="ＭＳ Ｐゴシック" pitchFamily="34" charset="-128"/>
              </a:rPr>
              <a:t>OC 18 da Corte Interamericana de Direitos Humanos: não discriminação como norma </a:t>
            </a:r>
            <a:r>
              <a:rPr lang="pt-BR" sz="2400" i="1" smtClean="0">
                <a:latin typeface="Candara" pitchFamily="34" charset="0"/>
                <a:ea typeface="ＭＳ Ｐゴシック" pitchFamily="34" charset="-128"/>
              </a:rPr>
              <a:t>jus cogens</a:t>
            </a:r>
          </a:p>
          <a:p>
            <a:pPr>
              <a:buFont typeface="Arial" pitchFamily="34" charset="0"/>
              <a:buChar char="•"/>
            </a:pPr>
            <a:endParaRPr lang="pt-BR" sz="2400" smtClean="0">
              <a:latin typeface="Candara" pitchFamily="34" charset="0"/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pt-BR" sz="2400" smtClean="0">
                <a:latin typeface="Candara" pitchFamily="34" charset="0"/>
                <a:ea typeface="ＭＳ Ｐゴシック" pitchFamily="34" charset="-128"/>
              </a:rPr>
              <a:t>Convenção da ONU sobre os Direitos dos Trabalhadores Migrantes e dos membros de suas famílias</a:t>
            </a:r>
          </a:p>
          <a:p>
            <a:pPr>
              <a:buFont typeface="Arial" pitchFamily="34" charset="0"/>
              <a:buChar char="•"/>
            </a:pPr>
            <a:endParaRPr lang="pt-BR" sz="2400" smtClean="0">
              <a:latin typeface="Candara" pitchFamily="34" charset="0"/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pt-BR" sz="2400" smtClean="0">
                <a:latin typeface="Candara" pitchFamily="34" charset="0"/>
                <a:ea typeface="ＭＳ Ｐゴシック" pitchFamily="34" charset="-128"/>
              </a:rPr>
              <a:t>Falta de documentação e vulnerabilidade (tráfico, trabalho escravo, exploração laboral e mercado de trabalho)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2FB3BD-9C6C-4ACA-B2DC-4FC595D35742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latin typeface="Candara" pitchFamily="34" charset="0"/>
                <a:ea typeface="ＭＳ Ｐゴシック" pitchFamily="34" charset="-128"/>
              </a:rPr>
              <a:t>Migrantes no Brasil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sz="2400" smtClean="0">
                <a:latin typeface="Candara" pitchFamily="34" charset="0"/>
                <a:ea typeface="ＭＳ Ｐゴシック" pitchFamily="34" charset="-128"/>
              </a:rPr>
              <a:t>A realidade da migração seletiva e ausência de política migratória igualitária</a:t>
            </a:r>
          </a:p>
          <a:p>
            <a:pPr>
              <a:buFont typeface="Arial" pitchFamily="34" charset="0"/>
              <a:buChar char="•"/>
            </a:pPr>
            <a:endParaRPr lang="pt-BR" sz="2400" smtClean="0">
              <a:latin typeface="Candara" pitchFamily="34" charset="0"/>
              <a:ea typeface="ＭＳ Ｐゴシック" pitchFamily="34" charset="-128"/>
            </a:endParaRPr>
          </a:p>
          <a:p>
            <a:pPr>
              <a:buFontTx/>
              <a:buChar char="•"/>
            </a:pPr>
            <a:r>
              <a:rPr lang="pt-BR" sz="2400" smtClean="0">
                <a:latin typeface="Candara" pitchFamily="34" charset="0"/>
                <a:ea typeface="ＭＳ Ｐゴシック" pitchFamily="34" charset="-128"/>
              </a:rPr>
              <a:t>Estatuto do Estrangeiro e seus problemas</a:t>
            </a:r>
          </a:p>
          <a:p>
            <a:pPr>
              <a:buFontTx/>
              <a:buChar char="•"/>
            </a:pPr>
            <a:endParaRPr lang="pt-BR" sz="2400" smtClean="0">
              <a:latin typeface="Candara" pitchFamily="34" charset="0"/>
              <a:ea typeface="ＭＳ Ｐゴシック" pitchFamily="34" charset="-128"/>
            </a:endParaRPr>
          </a:p>
          <a:p>
            <a:pPr>
              <a:buFontTx/>
              <a:buChar char="•"/>
            </a:pPr>
            <a:r>
              <a:rPr lang="pt-BR" sz="2400" smtClean="0">
                <a:latin typeface="Candara" pitchFamily="34" charset="0"/>
                <a:ea typeface="ＭＳ Ｐゴシック" pitchFamily="34" charset="-128"/>
              </a:rPr>
              <a:t>O Brasil: realidade demográfica, quantidade de imigrantes </a:t>
            </a:r>
          </a:p>
          <a:p>
            <a:pPr>
              <a:buFontTx/>
              <a:buChar char="•"/>
            </a:pPr>
            <a:endParaRPr lang="pt-BR" sz="2400" smtClean="0">
              <a:latin typeface="Candara" pitchFamily="34" charset="0"/>
              <a:ea typeface="ＭＳ Ｐゴシック" pitchFamily="34" charset="-128"/>
            </a:endParaRPr>
          </a:p>
          <a:p>
            <a:pPr>
              <a:buFontTx/>
              <a:buChar char="•"/>
            </a:pPr>
            <a:r>
              <a:rPr lang="pt-BR" sz="2400" smtClean="0">
                <a:latin typeface="Candara" pitchFamily="34" charset="0"/>
                <a:ea typeface="ＭＳ Ｐゴシック" pitchFamily="34" charset="-128"/>
              </a:rPr>
              <a:t>Novos fluxos migratórios: haitianos, bolivianos, retornados brasileiros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2D7E3A-FF32-4D95-BCFC-DB573062AEE9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52400"/>
            <a:ext cx="5384800" cy="132080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</p:spPr>
      </p:pic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544513" y="2408238"/>
            <a:ext cx="91440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400" b="1">
                <a:latin typeface="Candara" pitchFamily="34" charset="0"/>
              </a:rPr>
              <a:t>Os eixos temáticos da COMIGRAR são:</a:t>
            </a:r>
            <a:endParaRPr lang="en-US" sz="2400" b="1">
              <a:latin typeface="Candara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2400">
              <a:latin typeface="Candara" pitchFamily="34" charset="0"/>
            </a:endParaRPr>
          </a:p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400">
                <a:latin typeface="Candara" pitchFamily="34" charset="0"/>
              </a:rPr>
              <a:t>1)  Igualdade de tratamento e acesso a serviços e direitos:</a:t>
            </a:r>
          </a:p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400">
                <a:latin typeface="Candara" pitchFamily="34" charset="0"/>
              </a:rPr>
              <a:t>2)  Inserção social, econômica e produtiva:</a:t>
            </a:r>
          </a:p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400">
                <a:latin typeface="Candara" pitchFamily="34" charset="0"/>
              </a:rPr>
              <a:t>3)  Cidadania cultural e reconhecimento da diversidade; </a:t>
            </a:r>
          </a:p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400">
                <a:latin typeface="Candara" pitchFamily="34" charset="0"/>
              </a:rPr>
              <a:t>4)  Abordagem de violações de direitos e meios de prevenção e proteção; </a:t>
            </a:r>
          </a:p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400">
                <a:latin typeface="Candara" pitchFamily="34" charset="0"/>
              </a:rPr>
              <a:t>5)  Participação social e cidadã, transparência e dados</a:t>
            </a:r>
            <a:endParaRPr lang="en-US" sz="2400">
              <a:latin typeface="Candara" pitchFamily="34" charset="0"/>
            </a:endParaRPr>
          </a:p>
        </p:txBody>
      </p:sp>
      <p:sp>
        <p:nvSpPr>
          <p:cNvPr id="307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122D49D5-018E-4CAB-BAA6-1ED9C60C55B9}" type="slidenum">
              <a:rPr lang="en-US"/>
              <a:pPr>
                <a:tabLst>
                  <a:tab pos="723900" algn="l"/>
                  <a:tab pos="1447800" algn="l"/>
                  <a:tab pos="2171700" algn="l"/>
                </a:tabLst>
              </a:pPr>
              <a:t>17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47688" y="1758950"/>
            <a:ext cx="8869362" cy="4764088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smtClean="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rPr>
              <a:t>1ª COMIGRAR</a:t>
            </a:r>
          </a:p>
          <a:p>
            <a:pPr eaLnBrk="1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smtClean="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rPr>
              <a:t>migrantes.gov.br</a:t>
            </a:r>
          </a:p>
          <a:p>
            <a:pPr eaLnBrk="1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b="1" smtClean="0">
              <a:solidFill>
                <a:srgbClr val="FF420E"/>
              </a:solidFill>
              <a:latin typeface="Candara" pitchFamily="34" charset="0"/>
              <a:ea typeface="ＭＳ Ｐゴシック" pitchFamily="34" charset="-128"/>
            </a:endParaRPr>
          </a:p>
          <a:p>
            <a:pPr eaLnBrk="1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b="1" smtClean="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rPr>
              <a:t>Participe agora!</a:t>
            </a:r>
            <a:endParaRPr lang="en-US" sz="6600" b="1" smtClean="0">
              <a:ea typeface="ＭＳ Ｐゴシック" pitchFamily="34" charset="-128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52400"/>
            <a:ext cx="5384800" cy="1320800"/>
          </a:xfrm>
          <a:prstGeom prst="rect">
            <a:avLst/>
          </a:prstGeom>
          <a:solidFill>
            <a:srgbClr val="00B8B4"/>
          </a:solidFill>
          <a:ln w="9525">
            <a:noFill/>
            <a:miter lim="800000"/>
            <a:headEnd/>
            <a:tailEnd/>
          </a:ln>
        </p:spPr>
      </p:pic>
      <p:sp>
        <p:nvSpPr>
          <p:cNvPr id="3277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21EF4971-DCCA-417F-AFD6-655B9439507C}" type="slidenum">
              <a:rPr lang="en-US"/>
              <a:pPr>
                <a:tabLst>
                  <a:tab pos="723900" algn="l"/>
                  <a:tab pos="1447800" algn="l"/>
                  <a:tab pos="2171700" algn="l"/>
                </a:tabLst>
              </a:pPr>
              <a:t>18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 txBox="1">
            <a:spLocks/>
          </p:cNvSpPr>
          <p:nvPr/>
        </p:nvSpPr>
        <p:spPr bwMode="auto">
          <a:xfrm>
            <a:off x="58737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ctr"/>
            <a:r>
              <a:rPr lang="pt-BR" sz="4000">
                <a:latin typeface="Candara" pitchFamily="34" charset="0"/>
              </a:rPr>
              <a:t>Breves distinções conceituais</a:t>
            </a:r>
            <a:endParaRPr lang="en-US" sz="4000">
              <a:latin typeface="Candara" pitchFamily="34" charset="0"/>
            </a:endParaRPr>
          </a:p>
        </p:txBody>
      </p:sp>
      <p:sp>
        <p:nvSpPr>
          <p:cNvPr id="18434" name="Content Placeholder 2"/>
          <p:cNvSpPr txBox="1">
            <a:spLocks/>
          </p:cNvSpPr>
          <p:nvPr/>
        </p:nvSpPr>
        <p:spPr bwMode="auto">
          <a:xfrm>
            <a:off x="336550" y="1344613"/>
            <a:ext cx="9744075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pt-BR" sz="2200" b="1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pt-BR" sz="1500">
              <a:ea typeface="ヒラギノ角ゴ Pro W3" charset="-128"/>
              <a:cs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pt-BR" sz="3100">
              <a:ea typeface="ヒラギノ角ゴ Pro W3" charset="-128"/>
              <a:cs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pt-BR" sz="3100">
              <a:ea typeface="ヒラギノ角ゴ Pro W3" charset="-128"/>
              <a:cs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pt-BR" sz="3100">
              <a:ea typeface="ヒラギノ角ゴ Pro W3" charset="-128"/>
              <a:cs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pt-BR" sz="3100">
              <a:ea typeface="ヒラギノ角ゴ Pro W3" charset="-128"/>
              <a:cs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4513" y="1646238"/>
            <a:ext cx="2735262" cy="1949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506913" y="1893888"/>
            <a:ext cx="18557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lnSpc>
                <a:spcPct val="90000"/>
              </a:lnSpc>
            </a:pPr>
            <a:r>
              <a:rPr lang="pt-BR">
                <a:solidFill>
                  <a:schemeClr val="bg1"/>
                </a:solidFill>
              </a:rPr>
              <a:t>Migrantes</a:t>
            </a:r>
          </a:p>
          <a:p>
            <a:pPr>
              <a:lnSpc>
                <a:spcPct val="90000"/>
              </a:lnSpc>
            </a:pPr>
            <a:endParaRPr lang="pt-BR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pt-BR">
                <a:solidFill>
                  <a:schemeClr val="bg1"/>
                </a:solidFill>
              </a:rPr>
              <a:t>Emigrantes</a:t>
            </a:r>
          </a:p>
          <a:p>
            <a:pPr>
              <a:lnSpc>
                <a:spcPct val="90000"/>
              </a:lnSpc>
            </a:pPr>
            <a:endParaRPr lang="pt-BR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pt-BR">
                <a:solidFill>
                  <a:schemeClr val="bg1"/>
                </a:solidFill>
              </a:rPr>
              <a:t>Imigrantes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33438" y="1590675"/>
            <a:ext cx="3081337" cy="218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lnSpc>
                <a:spcPct val="90000"/>
              </a:lnSpc>
            </a:pPr>
            <a:r>
              <a:rPr lang="pt-BR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Solicitantes de refúgio</a:t>
            </a:r>
          </a:p>
          <a:p>
            <a:pPr algn="ctr">
              <a:lnSpc>
                <a:spcPct val="90000"/>
              </a:lnSpc>
            </a:pPr>
            <a:endParaRPr lang="pt-BR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Refugiados</a:t>
            </a:r>
          </a:p>
          <a:p>
            <a:pPr algn="ctr">
              <a:lnSpc>
                <a:spcPct val="90000"/>
              </a:lnSpc>
            </a:pPr>
            <a:endParaRPr lang="pt-BR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Reassentados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2188" y="1747838"/>
            <a:ext cx="1957387" cy="12414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lnSpc>
                <a:spcPct val="90000"/>
              </a:lnSpc>
            </a:pPr>
            <a:r>
              <a:rPr lang="pt-BR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Apátridas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68438" y="5207000"/>
            <a:ext cx="3065462" cy="16065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Vítimas de Tráfico de Seres Humanos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13438" y="4799013"/>
            <a:ext cx="3027362" cy="2014537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lnSpc>
                <a:spcPct val="90000"/>
              </a:lnSpc>
            </a:pPr>
            <a:r>
              <a:rPr lang="pt-BR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Asilados (políticos)</a:t>
            </a:r>
            <a:endParaRPr lang="pt-BR" i="1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5999" y="3972621"/>
            <a:ext cx="9167746" cy="723769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x-none" sz="49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charset="0"/>
              </a:rPr>
              <a:t>Fluxos mistos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12" y="1722437"/>
            <a:ext cx="9296400" cy="531122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algn="just" eaLnBrk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pt-BR" sz="2800" b="1" dirty="0" smtClean="0">
                <a:latin typeface="Candara" panose="020E0502030303020204" pitchFamily="34" charset="0"/>
                <a:ea typeface="Times New Roman"/>
              </a:rPr>
              <a:t>I – Objetivo Geral: </a:t>
            </a:r>
            <a:endParaRPr lang="en-US" sz="2800" dirty="0" smtClean="0">
              <a:latin typeface="Candara" panose="020E0502030303020204" pitchFamily="34" charset="0"/>
              <a:ea typeface="Times New Roman"/>
            </a:endParaRPr>
          </a:p>
          <a:p>
            <a:pPr marL="0" algn="just" eaLnBrk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pt-BR" sz="1400" dirty="0" smtClean="0">
                <a:highlight>
                  <a:srgbClr val="00FF00"/>
                </a:highlight>
                <a:latin typeface="Candara" panose="020E0502030303020204" pitchFamily="34" charset="0"/>
                <a:ea typeface="Times New Roman"/>
              </a:rPr>
              <a:t> </a:t>
            </a:r>
            <a:endParaRPr lang="en-US" sz="800" dirty="0" smtClean="0">
              <a:latin typeface="Candara" panose="020E0502030303020204" pitchFamily="34" charset="0"/>
              <a:ea typeface="Times New Roman"/>
            </a:endParaRPr>
          </a:p>
          <a:p>
            <a:pPr marL="398463" indent="3175" algn="just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pt-BR" sz="2000" dirty="0" smtClean="0">
                <a:latin typeface="Candara" panose="020E0502030303020204" pitchFamily="34" charset="0"/>
                <a:ea typeface="Times New Roman"/>
                <a:cs typeface="Calibri"/>
              </a:rPr>
              <a:t>Diálogo social ampliado para subsidiar a Política e o Plano Nacionais sobre Migrações e Refúgio, pautados pelos direitos humanos.  </a:t>
            </a:r>
            <a:endParaRPr lang="en-US" sz="2000" dirty="0" smtClean="0">
              <a:latin typeface="Candara" panose="020E0502030303020204" pitchFamily="34" charset="0"/>
              <a:ea typeface="Times New Roman"/>
              <a:cs typeface="Calibri"/>
            </a:endParaRPr>
          </a:p>
          <a:p>
            <a:pPr marL="0" algn="just" eaLnBrk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pt-BR" sz="1800" i="1" dirty="0" smtClean="0">
                <a:highlight>
                  <a:srgbClr val="FFFF00"/>
                </a:highlight>
                <a:latin typeface="Candara" panose="020E0502030303020204" pitchFamily="34" charset="0"/>
                <a:ea typeface="Times New Roman"/>
              </a:rPr>
              <a:t> </a:t>
            </a:r>
            <a:endParaRPr lang="en-US" sz="800" dirty="0" smtClean="0">
              <a:latin typeface="Candara" panose="020E0502030303020204" pitchFamily="34" charset="0"/>
              <a:ea typeface="Times New Roman"/>
            </a:endParaRPr>
          </a:p>
          <a:p>
            <a:pPr marL="0" algn="just" eaLnBrk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pt-BR" sz="800" i="1" dirty="0" smtClean="0">
                <a:highlight>
                  <a:srgbClr val="FFFF00"/>
                </a:highlight>
                <a:latin typeface="Candara" panose="020E0502030303020204" pitchFamily="34" charset="0"/>
                <a:ea typeface="Times New Roman"/>
              </a:rPr>
              <a:t> </a:t>
            </a:r>
            <a:endParaRPr lang="en-US" sz="800" dirty="0" smtClean="0">
              <a:latin typeface="Candara" panose="020E0502030303020204" pitchFamily="34" charset="0"/>
              <a:ea typeface="Times New Roman"/>
            </a:endParaRPr>
          </a:p>
          <a:p>
            <a:pPr marL="0" algn="just" eaLnBrk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pt-BR" sz="2800" b="1" dirty="0" smtClean="0">
                <a:latin typeface="Candara" panose="020E0502030303020204" pitchFamily="34" charset="0"/>
                <a:ea typeface="Times New Roman"/>
              </a:rPr>
              <a:t>II – Objetivos Específicos: </a:t>
            </a:r>
            <a:endParaRPr lang="en-US" sz="2800" b="1" dirty="0" smtClean="0">
              <a:latin typeface="Candara" panose="020E0502030303020204" pitchFamily="34" charset="0"/>
              <a:ea typeface="Times New Roman"/>
            </a:endParaRPr>
          </a:p>
          <a:p>
            <a:pPr marL="0" algn="just" eaLnBrk="1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pt-BR" sz="1800" b="1" dirty="0" smtClean="0">
                <a:latin typeface="Candara" panose="020E0502030303020204" pitchFamily="34" charset="0"/>
                <a:ea typeface="Times New Roman"/>
              </a:rPr>
              <a:t> </a:t>
            </a:r>
            <a:endParaRPr lang="en-US" sz="1800" dirty="0" smtClean="0">
              <a:latin typeface="Candara" panose="020E0502030303020204" pitchFamily="34" charset="0"/>
              <a:ea typeface="Times New Roman"/>
            </a:endParaRPr>
          </a:p>
          <a:p>
            <a:pPr marL="457200" indent="-55563" algn="just" ea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2000" dirty="0" smtClean="0">
                <a:latin typeface="Candara" panose="020E0502030303020204" pitchFamily="34" charset="0"/>
                <a:ea typeface="Times New Roman"/>
              </a:rPr>
              <a:t> Participação de migrantes;</a:t>
            </a:r>
            <a:endParaRPr lang="pt-BR" sz="2000" dirty="0" smtClean="0">
              <a:solidFill>
                <a:schemeClr val="tx1"/>
              </a:solidFill>
              <a:latin typeface="Candara" panose="020E0502030303020204" pitchFamily="34" charset="0"/>
              <a:ea typeface="Times New Roman"/>
            </a:endParaRPr>
          </a:p>
          <a:p>
            <a:pPr marL="457200" indent="-55563" algn="just" eaLnBrk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endParaRPr lang="en-US" sz="800" dirty="0" smtClean="0">
              <a:solidFill>
                <a:schemeClr val="tx1"/>
              </a:solidFill>
              <a:latin typeface="Candara" panose="020E0502030303020204" pitchFamily="34" charset="0"/>
              <a:ea typeface="Times New Roman"/>
            </a:endParaRPr>
          </a:p>
          <a:p>
            <a:pPr marL="457200" indent="-55563" algn="just" eaLnBrk="1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Font typeface="+mj-lt"/>
              <a:buAutoNum type="alphaLcParenR"/>
              <a:defRPr/>
            </a:pPr>
            <a:r>
              <a:rPr lang="pt-BR" sz="2000" dirty="0" smtClean="0">
                <a:solidFill>
                  <a:schemeClr val="tx1"/>
                </a:solidFill>
                <a:latin typeface="Candara" panose="020E0502030303020204" pitchFamily="34" charset="0"/>
                <a:ea typeface="Times New Roman"/>
              </a:rPr>
              <a:t> Percepção do migrante como sujeito de direitos;</a:t>
            </a:r>
          </a:p>
          <a:p>
            <a:pPr marL="457200" indent="-55563" algn="just" eaLnBrk="1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Font typeface="+mj-lt"/>
              <a:buAutoNum type="alphaLcParenR"/>
              <a:defRPr/>
            </a:pPr>
            <a:endParaRPr lang="pt-BR" sz="800" dirty="0" smtClean="0">
              <a:solidFill>
                <a:schemeClr val="tx1"/>
              </a:solidFill>
              <a:latin typeface="Candara" panose="020E0502030303020204" pitchFamily="34" charset="0"/>
              <a:ea typeface="Times New Roman"/>
            </a:endParaRPr>
          </a:p>
          <a:p>
            <a:pPr marL="457200" indent="-55563" algn="just" eaLnBrk="1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Font typeface="+mj-lt"/>
              <a:buAutoNum type="alphaLcParenR"/>
              <a:defRPr/>
            </a:pPr>
            <a:r>
              <a:rPr lang="pt-BR" sz="2000" dirty="0" smtClean="0">
                <a:solidFill>
                  <a:schemeClr val="tx1"/>
                </a:solidFill>
                <a:latin typeface="Candara" panose="020E0502030303020204" pitchFamily="34" charset="0"/>
                <a:ea typeface="Times New Roman"/>
              </a:rPr>
              <a:t> Expressão de demandas mais abrangentes que específicas o mais abrangentes possível; </a:t>
            </a:r>
          </a:p>
          <a:p>
            <a:pPr marL="457200" indent="-55563" algn="just" eaLnBrk="1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Font typeface="+mj-lt"/>
              <a:buAutoNum type="alphaLcParenR"/>
              <a:defRPr/>
            </a:pPr>
            <a:endParaRPr lang="en-US" sz="800" dirty="0" smtClean="0">
              <a:solidFill>
                <a:schemeClr val="tx1"/>
              </a:solidFill>
              <a:latin typeface="Candara" panose="020E0502030303020204" pitchFamily="34" charset="0"/>
              <a:ea typeface="Times New Roman"/>
            </a:endParaRPr>
          </a:p>
          <a:p>
            <a:pPr marL="457200" indent="-55563" algn="just" eaLnBrk="1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Font typeface="+mj-lt"/>
              <a:buAutoNum type="alphaLcParenR"/>
              <a:defRPr/>
            </a:pPr>
            <a:r>
              <a:rPr lang="pt-BR" sz="2000" dirty="0" smtClean="0">
                <a:solidFill>
                  <a:schemeClr val="tx1"/>
                </a:solidFill>
                <a:latin typeface="Candara" panose="020E0502030303020204" pitchFamily="34" charset="0"/>
                <a:ea typeface="Times New Roman"/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  <a:latin typeface="Candara" panose="020E0502030303020204" pitchFamily="34" charset="0"/>
                <a:ea typeface="Times New Roman"/>
              </a:rPr>
              <a:t>Transversalização</a:t>
            </a:r>
            <a:r>
              <a:rPr lang="pt-BR" sz="2000" dirty="0" smtClean="0">
                <a:solidFill>
                  <a:schemeClr val="tx1"/>
                </a:solidFill>
                <a:latin typeface="Candara" panose="020E0502030303020204" pitchFamily="34" charset="0"/>
                <a:ea typeface="Times New Roman"/>
              </a:rPr>
              <a:t> da temática migratória e do refúgio nas políticas de Estado;</a:t>
            </a:r>
          </a:p>
          <a:p>
            <a:pPr marL="457200" indent="-55563" algn="just" eaLnBrk="1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Font typeface="+mj-lt"/>
              <a:buAutoNum type="alphaLcParenR"/>
              <a:defRPr/>
            </a:pPr>
            <a:endParaRPr lang="en-US" sz="800" dirty="0" smtClean="0">
              <a:solidFill>
                <a:schemeClr val="tx1"/>
              </a:solidFill>
              <a:latin typeface="Candara" panose="020E0502030303020204" pitchFamily="34" charset="0"/>
              <a:ea typeface="Times New Roman"/>
            </a:endParaRPr>
          </a:p>
          <a:p>
            <a:pPr marL="457200" indent="-55563" algn="just" eaLnBrk="1">
              <a:lnSpc>
                <a:spcPct val="115000"/>
              </a:lnSpc>
              <a:spcBef>
                <a:spcPts val="0"/>
              </a:spcBef>
              <a:spcAft>
                <a:spcPts val="225"/>
              </a:spcAft>
              <a:buFont typeface="+mj-lt"/>
              <a:buAutoNum type="alphaLcParenR"/>
              <a:defRPr/>
            </a:pPr>
            <a:r>
              <a:rPr lang="pt-BR" sz="2000" dirty="0" smtClean="0">
                <a:solidFill>
                  <a:schemeClr val="tx1"/>
                </a:solidFill>
                <a:latin typeface="Candara" panose="020E0502030303020204" pitchFamily="34" charset="0"/>
                <a:ea typeface="Times New Roman"/>
              </a:rPr>
              <a:t> Convergências entre as agendas da migração e do refúgio.</a:t>
            </a:r>
            <a:endParaRPr lang="en-US" sz="2000" dirty="0" smtClean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52400"/>
            <a:ext cx="5384800" cy="1320800"/>
          </a:xfrm>
          <a:prstGeom prst="rect">
            <a:avLst/>
          </a:prstGeom>
          <a:solidFill>
            <a:srgbClr val="FFDDFF"/>
          </a:solidFill>
          <a:ln w="9525">
            <a:noFill/>
            <a:miter lim="800000"/>
            <a:headEnd/>
            <a:tailEnd/>
          </a:ln>
        </p:spPr>
      </p:pic>
      <p:sp>
        <p:nvSpPr>
          <p:cNvPr id="194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fld id="{69F11A47-43A7-42FE-8B0E-78F190B6FD6B}" type="slidenum">
              <a:rPr lang="en-US"/>
              <a:pPr>
                <a:tabLst>
                  <a:tab pos="723900" algn="l"/>
                  <a:tab pos="1447800" algn="l"/>
                  <a:tab pos="2171700" algn="l"/>
                </a:tabLst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>
                <a:ea typeface="ＭＳ Ｐゴシック" pitchFamily="34" charset="-128"/>
              </a:rPr>
              <a:t>Diretivas para a 1ª COMIGRAR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13" y="2103438"/>
            <a:ext cx="8867775" cy="5867400"/>
          </a:xfrm>
        </p:spPr>
        <p:txBody>
          <a:bodyPr/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smtClean="0">
                <a:latin typeface="Candara" pitchFamily="34" charset="0"/>
                <a:ea typeface="ＭＳ Ｐゴシック" pitchFamily="34" charset="-128"/>
              </a:rPr>
              <a:t>construção e o reconhecimento de direitos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smtClean="0">
                <a:latin typeface="Candara" pitchFamily="34" charset="0"/>
                <a:ea typeface="ＭＳ Ｐゴシック" pitchFamily="34" charset="-128"/>
              </a:rPr>
              <a:t>incorporação da realidade migratória à rotina dos diversos serviços públicos em todos os níveis federativos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smtClean="0">
                <a:latin typeface="Candara" pitchFamily="34" charset="0"/>
                <a:ea typeface="ＭＳ Ｐゴシック" pitchFamily="34" charset="-128"/>
              </a:rPr>
              <a:t>refinamento e qualificação dos serviços migratórios prestados pelo país e ampliação desses serviços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smtClean="0">
                <a:latin typeface="Candara" pitchFamily="34" charset="0"/>
                <a:ea typeface="ＭＳ Ｐゴシック" pitchFamily="34" charset="-128"/>
              </a:rPr>
              <a:t>aprofundamento dos diagnósticos relacionados às demandas e anseios das comunidades migrantes no país e comunidades brasileiras no exterior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smtClean="0">
                <a:latin typeface="Candara" pitchFamily="34" charset="0"/>
                <a:ea typeface="ＭＳ Ｐゴシック" pitchFamily="34" charset="-128"/>
              </a:rPr>
              <a:t>criação de mecanismos para prevenir e abordar graves violações de direitos da pessoa migrante</a:t>
            </a:r>
          </a:p>
          <a:p>
            <a:pPr marL="457200" indent="-457200" algn="just"/>
            <a:endParaRPr lang="pt-BR" sz="2000" smtClean="0">
              <a:latin typeface="Candara" pitchFamily="34" charset="0"/>
              <a:ea typeface="ＭＳ Ｐゴシック" pitchFamily="3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706429-13E0-484E-822E-4826040AFE49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>
                <a:ea typeface="ＭＳ Ｐゴシック" pitchFamily="34" charset="-128"/>
              </a:rPr>
              <a:t>Diretivas para a 1ª COMIGRAR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400" smtClean="0">
                <a:latin typeface="Candara" pitchFamily="34" charset="0"/>
                <a:ea typeface="ＭＳ Ｐゴシック" pitchFamily="34" charset="-128"/>
              </a:rPr>
              <a:t>obtenção de subsídios para viabilizar a prestação de mais e melhores serviços públicos nesse âmbito, a eliminação de barreiras de acesso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smtClean="0">
                <a:latin typeface="Candara" pitchFamily="34" charset="0"/>
                <a:ea typeface="ＭＳ Ｐゴシック" pitchFamily="34" charset="-128"/>
              </a:rPr>
              <a:t>propositura de estratégias para atendimento igualitário nos moldes da Constituição Federal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smtClean="0">
                <a:latin typeface="Candara" pitchFamily="34" charset="0"/>
                <a:ea typeface="ＭＳ Ｐゴシック" pitchFamily="34" charset="-128"/>
              </a:rPr>
              <a:t>fortalecimento dos institutos protetivos do refúgio, do asilo, da proteção do apátrida, bem como de outras formas de proteção humanitária,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smtClean="0">
                <a:latin typeface="Candara" pitchFamily="34" charset="0"/>
                <a:ea typeface="ＭＳ Ｐゴシック" pitchFamily="34" charset="-128"/>
              </a:rPr>
              <a:t>aprimoramento de uma governança institucionalizada para políticas que favoreçam a rápida inserção da pessoa migrante no Brasil, do emigrante brasileiro retornado, do recém-naturalizado, bem como da manutenção dos vínculos de pertinência e cidadania do brasileiro migrante no mundo. </a:t>
            </a:r>
          </a:p>
          <a:p>
            <a:endParaRPr lang="pt-BR" smtClean="0"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EE7916-B7B1-4ED9-8EAC-FDFE6DD6493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620713" y="731838"/>
            <a:ext cx="8569325" cy="1620837"/>
          </a:xfrm>
        </p:spPr>
        <p:txBody>
          <a:bodyPr/>
          <a:lstStyle/>
          <a:p>
            <a:pPr algn="just"/>
            <a:r>
              <a:rPr lang="en-US" sz="2200" smtClean="0">
                <a:latin typeface="Candara" pitchFamily="34" charset="0"/>
                <a:ea typeface="ＭＳ Ｐゴシック" pitchFamily="34" charset="-128"/>
              </a:rPr>
              <a:t/>
            </a:r>
            <a:br>
              <a:rPr lang="en-US" sz="2200" smtClean="0">
                <a:latin typeface="Candara" pitchFamily="34" charset="0"/>
                <a:ea typeface="ＭＳ Ｐゴシック" pitchFamily="34" charset="-128"/>
              </a:rPr>
            </a:br>
            <a:r>
              <a:rPr lang="en-US" sz="2200" smtClean="0">
                <a:latin typeface="Candara" pitchFamily="34" charset="0"/>
                <a:ea typeface="ＭＳ Ｐゴシック" pitchFamily="34" charset="-128"/>
              </a:rPr>
              <a:t/>
            </a:r>
            <a:br>
              <a:rPr lang="en-US" sz="2200" smtClean="0">
                <a:latin typeface="Candara" pitchFamily="34" charset="0"/>
                <a:ea typeface="ＭＳ Ｐゴシック" pitchFamily="34" charset="-128"/>
              </a:rPr>
            </a:br>
            <a:r>
              <a:rPr lang="en-US" altLang="pt-BR" sz="2200" smtClean="0">
                <a:latin typeface="Candara" pitchFamily="34" charset="0"/>
                <a:ea typeface="ＭＳ Ｐゴシック" pitchFamily="34" charset="-128"/>
              </a:rPr>
              <a:t>“</a:t>
            </a:r>
            <a:r>
              <a:rPr lang="en-US" altLang="ja-JP" sz="2200" smtClean="0">
                <a:latin typeface="Candara" pitchFamily="34" charset="0"/>
                <a:ea typeface="ＭＳ Ｐゴシック" pitchFamily="34" charset="-128"/>
              </a:rPr>
              <a:t>Sei que meu país não tem muito a nos oferecer no momento, mas se não voltarmos a reconstruí-lo, então quem o fará? Ouvi dizer que minha casa não existe mais, mas vou construir outra." </a:t>
            </a:r>
            <a:br>
              <a:rPr lang="en-US" altLang="ja-JP" sz="2200" smtClean="0">
                <a:latin typeface="Candara" pitchFamily="34" charset="0"/>
                <a:ea typeface="ＭＳ Ｐゴシック" pitchFamily="34" charset="-128"/>
              </a:rPr>
            </a:br>
            <a:r>
              <a:rPr lang="en-US" altLang="ja-JP" sz="2200" smtClean="0">
                <a:latin typeface="Candara" pitchFamily="34" charset="0"/>
                <a:ea typeface="ＭＳ Ｐゴシック" pitchFamily="34" charset="-128"/>
              </a:rPr>
              <a:t>(filha de refugiada Liberiana)</a:t>
            </a:r>
            <a:br>
              <a:rPr lang="en-US" altLang="ja-JP" sz="2200" smtClean="0">
                <a:latin typeface="Candara" pitchFamily="34" charset="0"/>
                <a:ea typeface="ＭＳ Ｐゴシック" pitchFamily="34" charset="-128"/>
              </a:rPr>
            </a:br>
            <a:endParaRPr lang="en-US" sz="2200" b="1" smtClean="0">
              <a:latin typeface="Candara" pitchFamily="34" charset="0"/>
              <a:ea typeface="ＭＳ Ｐゴシック" pitchFamily="34" charset="-128"/>
            </a:endParaRPr>
          </a:p>
        </p:txBody>
      </p:sp>
      <p:sp>
        <p:nvSpPr>
          <p:cNvPr id="2048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smtClean="0">
              <a:ea typeface="ＭＳ Ｐゴシック" pitchFamily="34" charset="-128"/>
            </a:endParaRPr>
          </a:p>
        </p:txBody>
      </p:sp>
      <p:pic>
        <p:nvPicPr>
          <p:cNvPr id="20483" name="Content Placeholder 8" descr="Refugio_no_Brasil 2.pd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30576" b="30576"/>
          <a:stretch>
            <a:fillRect/>
          </a:stretch>
        </p:blipFill>
        <p:spPr>
          <a:xfrm>
            <a:off x="1214438" y="2771775"/>
            <a:ext cx="8866187" cy="4786313"/>
          </a:xfrm>
        </p:spPr>
      </p:pic>
      <p:pic>
        <p:nvPicPr>
          <p:cNvPr id="20484" name="Picture 9" descr="url.jpeg"/>
          <p:cNvPicPr>
            <a:picLocks noChangeAspect="1"/>
          </p:cNvPicPr>
          <p:nvPr/>
        </p:nvPicPr>
        <p:blipFill>
          <a:blip r:embed="rId3"/>
          <a:srcRect l="39192" r="19858"/>
          <a:stretch>
            <a:fillRect/>
          </a:stretch>
        </p:blipFill>
        <p:spPr bwMode="auto">
          <a:xfrm>
            <a:off x="0" y="2728913"/>
            <a:ext cx="5037138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itle 4"/>
          <p:cNvSpPr txBox="1">
            <a:spLocks/>
          </p:cNvSpPr>
          <p:nvPr/>
        </p:nvSpPr>
        <p:spPr bwMode="auto">
          <a:xfrm>
            <a:off x="849313" y="-258763"/>
            <a:ext cx="8569325" cy="162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4400">
                <a:solidFill>
                  <a:srgbClr val="000000"/>
                </a:solidFill>
                <a:latin typeface="Candara" pitchFamily="34" charset="0"/>
              </a:rPr>
              <a:t>Refugiados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tângulo 1"/>
          <p:cNvSpPr>
            <a:spLocks noChangeArrowheads="1"/>
          </p:cNvSpPr>
          <p:nvPr/>
        </p:nvSpPr>
        <p:spPr bwMode="auto">
          <a:xfrm>
            <a:off x="503238" y="0"/>
            <a:ext cx="9074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pt-BR" sz="3500"/>
              <a:t>Direito </a:t>
            </a:r>
            <a:r>
              <a:rPr lang="pt-BR" sz="3500">
                <a:latin typeface="Candara" pitchFamily="34" charset="0"/>
              </a:rPr>
              <a:t>Internacional</a:t>
            </a:r>
            <a:r>
              <a:rPr lang="pt-BR" sz="3500"/>
              <a:t> dos Refugiados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2413" y="1176338"/>
            <a:ext cx="9828212" cy="3586162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60000"/>
            </a:pPr>
            <a:endParaRPr lang="es-ES_tradnl" sz="2600" b="1"/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s-ES_tradnl" sz="2400" b="1">
                <a:latin typeface="Candara" pitchFamily="34" charset="0"/>
              </a:rPr>
              <a:t>Princípio do </a:t>
            </a:r>
            <a:r>
              <a:rPr lang="es-ES_tradnl" sz="2400" b="1" i="1">
                <a:latin typeface="Candara" pitchFamily="34" charset="0"/>
              </a:rPr>
              <a:t>Non-refoulement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0000"/>
            </a:pPr>
            <a:endParaRPr lang="es-ES_tradnl" sz="1500">
              <a:latin typeface="Candara" pitchFamily="34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pt-BR" sz="2400" b="1" i="1">
                <a:solidFill>
                  <a:srgbClr val="FF0000"/>
                </a:solidFill>
                <a:latin typeface="Candara" pitchFamily="34" charset="0"/>
              </a:rPr>
              <a:t>Nenhum dos Estados Partes expulsará ou rechaçará</a:t>
            </a:r>
            <a:r>
              <a:rPr lang="pt-BR" sz="2400" i="1">
                <a:latin typeface="Candara" pitchFamily="34" charset="0"/>
              </a:rPr>
              <a:t>, de maneira alguma, um refugiado para as fronteiras dos territórios em que a sua </a:t>
            </a:r>
            <a:r>
              <a:rPr lang="pt-BR" sz="2400" b="1" i="1">
                <a:solidFill>
                  <a:srgbClr val="FF0000"/>
                </a:solidFill>
                <a:latin typeface="Candara" pitchFamily="34" charset="0"/>
              </a:rPr>
              <a:t>vida ou a sua liberdade seja ameaçada</a:t>
            </a:r>
            <a:r>
              <a:rPr lang="pt-BR" sz="2400" i="1">
                <a:latin typeface="Candara" pitchFamily="34" charset="0"/>
              </a:rPr>
              <a:t> em virtude de sua raça, religião, nacionalidade, grupo social ou opiniões políticas.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0000"/>
            </a:pPr>
            <a:endParaRPr lang="pt-BR" sz="2600"/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0000"/>
              <a:buFontTx/>
              <a:buChar char="-"/>
            </a:pPr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tângulo 1"/>
          <p:cNvSpPr>
            <a:spLocks noChangeArrowheads="1"/>
          </p:cNvSpPr>
          <p:nvPr/>
        </p:nvSpPr>
        <p:spPr bwMode="auto">
          <a:xfrm>
            <a:off x="242888" y="503238"/>
            <a:ext cx="9409112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s-ES_tradnl" sz="2200" b="1">
                <a:latin typeface="Candara" pitchFamily="34" charset="0"/>
              </a:rPr>
              <a:t>Princípio da não-penalização pela entrada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s-ES_tradnl" sz="2200" b="1">
                <a:latin typeface="Candara" pitchFamily="34" charset="0"/>
              </a:rPr>
              <a:t>irregular, </a:t>
            </a:r>
            <a:r>
              <a:rPr lang="es-ES_tradnl" sz="2200">
                <a:latin typeface="Candara" pitchFamily="34" charset="0"/>
              </a:rPr>
              <a:t>Art. 31, Convenção de 1951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0000"/>
            </a:pPr>
            <a:endParaRPr lang="es-ES_tradnl" sz="2200"/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pt-BR" i="1">
                <a:latin typeface="Candara" pitchFamily="34" charset="0"/>
              </a:rPr>
              <a:t>Os Estados Partes não aplicarão sanções penais a refugiados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pt-BR" i="1">
                <a:latin typeface="Candara" pitchFamily="34" charset="0"/>
              </a:rPr>
              <a:t>que, chegando diretamente do território no qual sua vida ou sua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pt-BR" i="1">
                <a:latin typeface="Candara" pitchFamily="34" charset="0"/>
              </a:rPr>
              <a:t>liberdade estava ameaçada no sentido previsto pelo artigo 1º,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pt-BR" i="1">
                <a:latin typeface="Candara" pitchFamily="34" charset="0"/>
              </a:rPr>
              <a:t>cheguem ou se encontrem no seu território sem autorização,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pt-BR" i="1">
                <a:latin typeface="Candara" pitchFamily="34" charset="0"/>
              </a:rPr>
              <a:t>contanto que se apresentem sem demora às autoridades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pt-BR" i="1">
                <a:latin typeface="Candara" pitchFamily="34" charset="0"/>
              </a:rPr>
              <a:t>e lhes exponham razões aceitáveis para a sua entrada ou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pt-BR" i="1">
                <a:latin typeface="Candara" pitchFamily="34" charset="0"/>
              </a:rPr>
              <a:t>presença irregulares.</a:t>
            </a:r>
            <a:endParaRPr lang="es-ES_tradnl" i="1">
              <a:latin typeface="Candara" pitchFamily="34" charset="0"/>
            </a:endParaRPr>
          </a:p>
        </p:txBody>
      </p:sp>
      <p:pic>
        <p:nvPicPr>
          <p:cNvPr id="2253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8813" y="503238"/>
            <a:ext cx="264318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506913" y="4038600"/>
            <a:ext cx="5405437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60000"/>
            </a:pPr>
            <a:endParaRPr lang="es-ES_tradnl" sz="2200"/>
          </a:p>
          <a:p>
            <a:pPr algn="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s-ES_tradnl" sz="2200">
                <a:latin typeface="Candara" pitchFamily="34" charset="0"/>
              </a:rPr>
              <a:t> </a:t>
            </a:r>
            <a:r>
              <a:rPr lang="es-ES_tradnl" sz="2200" b="1">
                <a:latin typeface="Candara" pitchFamily="34" charset="0"/>
              </a:rPr>
              <a:t>Princípio da Não-discriminação</a:t>
            </a:r>
            <a:r>
              <a:rPr lang="es-ES_tradnl" sz="2200">
                <a:latin typeface="Candara" pitchFamily="34" charset="0"/>
              </a:rPr>
              <a:t>, 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s-ES_tradnl" sz="2200">
                <a:latin typeface="Candara" pitchFamily="34" charset="0"/>
              </a:rPr>
              <a:t>Art. 3º Convenção de 1951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SzPct val="60000"/>
            </a:pPr>
            <a:endParaRPr lang="es-ES_tradnl" sz="2200">
              <a:latin typeface="Candara" pitchFamily="34" charset="0"/>
            </a:endParaRPr>
          </a:p>
          <a:p>
            <a:pPr algn="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pt-BR" i="1">
                <a:latin typeface="Candara" pitchFamily="34" charset="0"/>
              </a:rPr>
              <a:t>Os Estados Partes aplicarão as disposições desta Convenção aos refugiados sem discriminação quanto à raça, à religião ou ao país de origem</a:t>
            </a:r>
            <a:r>
              <a:rPr lang="pt-BR" i="1"/>
              <a:t>.</a:t>
            </a: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4230688"/>
            <a:ext cx="405288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smtClean="0">
                <a:ea typeface="ＭＳ Ｐゴシック" pitchFamily="34" charset="-128"/>
              </a:rPr>
              <a:t>Regulamentação do Refúgio no Brasil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3238" y="1768475"/>
            <a:ext cx="8867775" cy="55165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600" b="1" u="sng" smtClean="0">
                <a:latin typeface="Candara" pitchFamily="34" charset="0"/>
                <a:ea typeface="ＭＳ Ｐゴシック" pitchFamily="34" charset="-128"/>
              </a:rPr>
              <a:t>Lei 9.474/1997</a:t>
            </a:r>
          </a:p>
          <a:p>
            <a:pPr algn="just"/>
            <a:r>
              <a:rPr lang="pt-BR" altLang="pt-BR" sz="1600" i="1" smtClean="0">
                <a:latin typeface="Candara" pitchFamily="34" charset="0"/>
                <a:ea typeface="ＭＳ Ｐゴシック" pitchFamily="34" charset="-128"/>
              </a:rPr>
              <a:t>“</a:t>
            </a:r>
            <a:r>
              <a:rPr lang="pt-BR" sz="1600" i="1" smtClean="0">
                <a:latin typeface="Candara" pitchFamily="34" charset="0"/>
                <a:ea typeface="ＭＳ Ｐゴシック" pitchFamily="34" charset="-128"/>
              </a:rPr>
              <a:t>ARTIGO 1º – Será reconhecido como refugiado todo indivíduo que:</a:t>
            </a:r>
          </a:p>
          <a:p>
            <a:pPr algn="just"/>
            <a:r>
              <a:rPr lang="pt-BR" sz="1600" i="1" smtClean="0">
                <a:latin typeface="Candara" pitchFamily="34" charset="0"/>
                <a:ea typeface="ＭＳ Ｐゴシック" pitchFamily="34" charset="-128"/>
              </a:rPr>
              <a:t>I – devido a </a:t>
            </a:r>
            <a:r>
              <a:rPr lang="pt-BR" sz="1600" b="1" i="1" smtClean="0">
                <a:solidFill>
                  <a:srgbClr val="FF0000"/>
                </a:solidFill>
                <a:latin typeface="Candara" pitchFamily="34" charset="0"/>
                <a:ea typeface="ＭＳ Ｐゴシック" pitchFamily="34" charset="-128"/>
              </a:rPr>
              <a:t>fundados temores de perseguição por motivos de raça, religião, nacionalidade, grupo social ou opiniões políticas </a:t>
            </a:r>
            <a:r>
              <a:rPr lang="pt-BR" sz="1600" i="1" smtClean="0">
                <a:latin typeface="Candara" pitchFamily="34" charset="0"/>
                <a:ea typeface="ＭＳ Ｐゴシック" pitchFamily="34" charset="-128"/>
              </a:rPr>
              <a:t>encontre-se fora de seu país de nacionalidade e não possa ou não queira acolher-se à proteção de tal país;</a:t>
            </a:r>
          </a:p>
          <a:p>
            <a:pPr algn="just"/>
            <a:r>
              <a:rPr lang="pt-BR" sz="1600" i="1" smtClean="0">
                <a:latin typeface="Candara" pitchFamily="34" charset="0"/>
                <a:ea typeface="ＭＳ Ｐゴシック" pitchFamily="34" charset="-128"/>
              </a:rPr>
              <a:t>II – não tendo nacionalidade e estando fora do país onde antes teve sua residência habitual, não possa ou não queira regressar a ele, em função das circunstâncias descritas no inciso anterior;</a:t>
            </a:r>
          </a:p>
          <a:p>
            <a:pPr algn="just"/>
            <a:r>
              <a:rPr lang="pt-BR" sz="1600" i="1" smtClean="0">
                <a:latin typeface="Candara" pitchFamily="34" charset="0"/>
                <a:ea typeface="ＭＳ Ｐゴシック" pitchFamily="34" charset="-128"/>
              </a:rPr>
              <a:t>III – </a:t>
            </a:r>
            <a:r>
              <a:rPr lang="pt-BR" sz="1600" b="1" i="1" smtClean="0">
                <a:solidFill>
                  <a:srgbClr val="FF0000"/>
                </a:solidFill>
                <a:latin typeface="Candara" pitchFamily="34" charset="0"/>
                <a:ea typeface="ＭＳ Ｐゴシック" pitchFamily="34" charset="-128"/>
              </a:rPr>
              <a:t>devido a grave e generalizada violação de direitos humanos</a:t>
            </a:r>
            <a:r>
              <a:rPr lang="pt-BR" sz="1600" i="1" smtClean="0">
                <a:latin typeface="Candara" pitchFamily="34" charset="0"/>
                <a:ea typeface="ＭＳ Ｐゴシック" pitchFamily="34" charset="-128"/>
              </a:rPr>
              <a:t>, é obrigado a deixar seu país de nacionalidade para buscar refúgio em outro país.</a:t>
            </a:r>
            <a:r>
              <a:rPr lang="pt-BR" altLang="pt-BR" sz="1600" i="1" smtClean="0">
                <a:latin typeface="Candara" pitchFamily="34" charset="0"/>
                <a:ea typeface="ＭＳ Ｐゴシック" pitchFamily="34" charset="-128"/>
              </a:rPr>
              <a:t>”</a:t>
            </a:r>
            <a:endParaRPr lang="pt-BR" altLang="ja-JP" sz="1600" i="1" smtClean="0">
              <a:latin typeface="Candara" pitchFamily="34" charset="0"/>
              <a:ea typeface="ＭＳ Ｐゴシック" pitchFamily="34" charset="-128"/>
            </a:endParaRPr>
          </a:p>
          <a:p>
            <a:pPr algn="just"/>
            <a:r>
              <a:rPr lang="pt-BR" sz="1600" b="1" u="sng" smtClean="0">
                <a:latin typeface="Candara" pitchFamily="34" charset="0"/>
                <a:ea typeface="ＭＳ Ｐゴシック" pitchFamily="34" charset="-128"/>
              </a:rPr>
              <a:t>E os </a:t>
            </a:r>
            <a:r>
              <a:rPr lang="pt-BR" altLang="pt-BR" sz="1600" b="1" u="sng" smtClean="0">
                <a:latin typeface="Candara" pitchFamily="34" charset="0"/>
                <a:ea typeface="ＭＳ Ｐゴシック" pitchFamily="34" charset="-128"/>
              </a:rPr>
              <a:t>“</a:t>
            </a:r>
            <a:r>
              <a:rPr lang="pt-BR" sz="1600" b="1" u="sng" smtClean="0">
                <a:latin typeface="Candara" pitchFamily="34" charset="0"/>
                <a:ea typeface="ＭＳ Ｐゴシック" pitchFamily="34" charset="-128"/>
              </a:rPr>
              <a:t>novos refugiados</a:t>
            </a:r>
            <a:r>
              <a:rPr lang="pt-BR" altLang="pt-BR" sz="1600" b="1" u="sng" smtClean="0">
                <a:latin typeface="Candara" pitchFamily="34" charset="0"/>
                <a:ea typeface="ＭＳ Ｐゴシック" pitchFamily="34" charset="-128"/>
              </a:rPr>
              <a:t>”</a:t>
            </a:r>
            <a:r>
              <a:rPr lang="pt-BR" altLang="ja-JP" sz="1600" b="1" u="sng" smtClean="0">
                <a:latin typeface="Candara" pitchFamily="34" charset="0"/>
                <a:ea typeface="ＭＳ Ｐゴシック" pitchFamily="34" charset="-128"/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pt-BR" sz="1600" smtClean="0">
                <a:latin typeface="Candara" pitchFamily="34" charset="0"/>
                <a:ea typeface="ＭＳ Ｐゴシック" pitchFamily="34" charset="-128"/>
              </a:rPr>
              <a:t>Novas realidades migratórias: fome, miséria extrema, desastres ambientais (Chile x Japão x Haiti) – Deslocamento forçado</a:t>
            </a:r>
          </a:p>
          <a:p>
            <a:pPr>
              <a:buFont typeface="Arial" pitchFamily="34" charset="0"/>
              <a:buChar char="•"/>
            </a:pPr>
            <a:r>
              <a:rPr lang="pt-BR" sz="1600" smtClean="0">
                <a:latin typeface="Candara" pitchFamily="34" charset="0"/>
                <a:ea typeface="ＭＳ Ｐゴシック" pitchFamily="34" charset="-128"/>
              </a:rPr>
              <a:t>Problema de fundo: Leis migratórias restritivas</a:t>
            </a:r>
          </a:p>
          <a:p>
            <a:pPr>
              <a:buFont typeface="Arial" pitchFamily="34" charset="0"/>
              <a:buChar char="•"/>
            </a:pPr>
            <a:r>
              <a:rPr lang="pt-BR" sz="1600" smtClean="0">
                <a:latin typeface="Candara" pitchFamily="34" charset="0"/>
                <a:ea typeface="ＭＳ Ｐゴシック" pitchFamily="34" charset="-128"/>
              </a:rPr>
              <a:t>Proteção Humanitária Complementar (ACNUR)</a:t>
            </a:r>
          </a:p>
          <a:p>
            <a:pPr>
              <a:buFont typeface="Arial" pitchFamily="34" charset="0"/>
              <a:buChar char="•"/>
            </a:pPr>
            <a:r>
              <a:rPr lang="pt-BR" sz="1600" smtClean="0">
                <a:latin typeface="Candara" pitchFamily="34" charset="0"/>
                <a:ea typeface="ＭＳ Ｐゴシック" pitchFamily="34" charset="-128"/>
              </a:rPr>
              <a:t>Haitianos no Brasil – Resoluções do CNIg</a:t>
            </a:r>
          </a:p>
          <a:p>
            <a:endParaRPr lang="pt-BR" sz="1200" smtClean="0">
              <a:latin typeface="Candar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1086</Words>
  <Application>Microsoft Office PowerPoint</Application>
  <PresentationFormat>Personalizar</PresentationFormat>
  <Paragraphs>176</Paragraphs>
  <Slides>18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Office Theme</vt:lpstr>
      <vt:lpstr>Apresentação do PowerPoint</vt:lpstr>
      <vt:lpstr>Apresentação do PowerPoint</vt:lpstr>
      <vt:lpstr>Apresentação do PowerPoint</vt:lpstr>
      <vt:lpstr>Diretivas para a 1ª COMIGRAR</vt:lpstr>
      <vt:lpstr>Diretivas para a 1ª COMIGRAR</vt:lpstr>
      <vt:lpstr>  “Sei que meu país não tem muito a nos oferecer no momento, mas se não voltarmos a reconstruí-lo, então quem o fará? Ouvi dizer que minha casa não existe mais, mas vou construir outra."  (filha de refugiada Liberiana) </vt:lpstr>
      <vt:lpstr>Apresentação do PowerPoint</vt:lpstr>
      <vt:lpstr>Apresentação do PowerPoint</vt:lpstr>
      <vt:lpstr>Regulamentação do Refúgio no Brasil</vt:lpstr>
      <vt:lpstr>Apresentação do PowerPoint</vt:lpstr>
      <vt:lpstr>Apresentação do PowerPoint</vt:lpstr>
      <vt:lpstr>Panorama do Refúgio no Mundo</vt:lpstr>
      <vt:lpstr>Refúgio no Brasil</vt:lpstr>
      <vt:lpstr>Direitos dos refugiados</vt:lpstr>
      <vt:lpstr>Direitos dos Migrantes</vt:lpstr>
      <vt:lpstr>Migrantes no Brasil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Mariel Zasso</dc:creator>
  <cp:lastModifiedBy>Alexandre</cp:lastModifiedBy>
  <cp:revision>95</cp:revision>
  <cp:lastPrinted>1601-01-01T00:00:00Z</cp:lastPrinted>
  <dcterms:created xsi:type="dcterms:W3CDTF">2013-11-29T19:50:55Z</dcterms:created>
  <dcterms:modified xsi:type="dcterms:W3CDTF">2014-04-10T13:38:00Z</dcterms:modified>
</cp:coreProperties>
</file>