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30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2A1C-3D8B-4301-BD8F-FA46DBC7C0A9}" type="datetimeFigureOut">
              <a:rPr lang="pt-BR" smtClean="0"/>
              <a:t>31/10/2016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EE349-C8A8-45DA-84B0-CA83FB8BD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48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349-C8A8-45DA-84B0-CA83FB8BD15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52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349-C8A8-45DA-84B0-CA83FB8BD15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81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349-C8A8-45DA-84B0-CA83FB8BD15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99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349-C8A8-45DA-84B0-CA83FB8BD15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99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349-C8A8-45DA-84B0-CA83FB8BD15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99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349-C8A8-45DA-84B0-CA83FB8BD15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99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BDCB-9E14-4991-83E3-0882DCDAA748}" type="datetimeFigureOut">
              <a:rPr lang="pt-BR" smtClean="0"/>
              <a:t>31/10/2016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FBD-398C-44D9-AF27-18B188F71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9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BDCB-9E14-4991-83E3-0882DCDAA748}" type="datetimeFigureOut">
              <a:rPr lang="pt-BR" smtClean="0"/>
              <a:t>31/10/2016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FBD-398C-44D9-AF27-18B188F71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5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BDCB-9E14-4991-83E3-0882DCDAA748}" type="datetimeFigureOut">
              <a:rPr lang="pt-BR" smtClean="0"/>
              <a:t>31/10/2016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FBD-398C-44D9-AF27-18B188F71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87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BDCB-9E14-4991-83E3-0882DCDAA748}" type="datetimeFigureOut">
              <a:rPr lang="pt-BR" smtClean="0"/>
              <a:t>31/10/2016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FBD-398C-44D9-AF27-18B188F71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49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BDCB-9E14-4991-83E3-0882DCDAA748}" type="datetimeFigureOut">
              <a:rPr lang="pt-BR" smtClean="0"/>
              <a:t>31/10/2016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FBD-398C-44D9-AF27-18B188F71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24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BDCB-9E14-4991-83E3-0882DCDAA748}" type="datetimeFigureOut">
              <a:rPr lang="pt-BR" smtClean="0"/>
              <a:t>31/10/2016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FBD-398C-44D9-AF27-18B188F71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54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BDCB-9E14-4991-83E3-0882DCDAA748}" type="datetimeFigureOut">
              <a:rPr lang="pt-BR" smtClean="0"/>
              <a:t>31/10/2016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FBD-398C-44D9-AF27-18B188F71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68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BDCB-9E14-4991-83E3-0882DCDAA748}" type="datetimeFigureOut">
              <a:rPr lang="pt-BR" smtClean="0"/>
              <a:t>31/10/2016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FBD-398C-44D9-AF27-18B188F71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36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BDCB-9E14-4991-83E3-0882DCDAA748}" type="datetimeFigureOut">
              <a:rPr lang="pt-BR" smtClean="0"/>
              <a:t>31/10/2016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FBD-398C-44D9-AF27-18B188F71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9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BDCB-9E14-4991-83E3-0882DCDAA748}" type="datetimeFigureOut">
              <a:rPr lang="pt-BR" smtClean="0"/>
              <a:t>31/10/2016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FBD-398C-44D9-AF27-18B188F71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21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BDCB-9E14-4991-83E3-0882DCDAA748}" type="datetimeFigureOut">
              <a:rPr lang="pt-BR" smtClean="0"/>
              <a:t>31/10/2016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FBD-398C-44D9-AF27-18B188F71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26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500">
              <a:srgbClr val="9D9B70"/>
            </a:gs>
            <a:gs pos="75000">
              <a:srgbClr val="ABA960"/>
            </a:gs>
            <a:gs pos="50000">
              <a:srgbClr val="C7C640"/>
            </a:gs>
            <a:gs pos="0">
              <a:srgbClr val="FFFF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1BDCB-9E14-4991-83E3-0882DCDAA748}" type="datetimeFigureOut">
              <a:rPr lang="pt-BR" smtClean="0"/>
              <a:t>31/10/2016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4FBD-398C-44D9-AF27-18B188F71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25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ELEIÇÕES NACIONA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3" b="44403"/>
          <a:stretch/>
        </p:blipFill>
        <p:spPr bwMode="auto">
          <a:xfrm>
            <a:off x="251520" y="188640"/>
            <a:ext cx="8640959" cy="655272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99" y="188641"/>
            <a:ext cx="7772400" cy="1512167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002060"/>
                </a:solidFill>
              </a:rPr>
              <a:t>CRIMES ELEITORAIS</a:t>
            </a:r>
            <a:endParaRPr lang="pt-BR" sz="6000" b="1" dirty="0">
              <a:solidFill>
                <a:srgbClr val="00206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1560" y="458112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Professora: Sueli Gonçalves 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Disciplina: Direito Eleitoral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16632"/>
            <a:ext cx="871296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002060"/>
                </a:solidFill>
              </a:rPr>
              <a:t>Desobediência:</a:t>
            </a:r>
          </a:p>
          <a:p>
            <a:pPr algn="just"/>
            <a:r>
              <a:rPr lang="pt-BR" dirty="0" smtClean="0"/>
              <a:t>			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				“Art. 347. Recusar alguém cumprimento ou 					obediência a diligências, ordens ou instruções da 				Justiça Eleitoral ou opor embaraços à sua execução: 				Pena – detenção de três meses a um ano e 					pagamento de 10 a 20 dias-multa.” (Código Eleitoral 				– Lei nº 4.737/65)”</a:t>
            </a:r>
          </a:p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Trata-se do descumprimento doloso das determinações emanadas da Justiça Eleitoral, no exercício de seu poder de polícia. A recusa consiste na negativa expressa ou tácita de atendimento às determinações expedidas pela Justiça Eleitoral e a oposição de embaraços que equivale à ação de colocar empecilhos de retardar, de criar dificuldades à execução dos atos indicados no tipo.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t="36003" r="42953" b="37811"/>
          <a:stretch/>
        </p:blipFill>
        <p:spPr bwMode="auto">
          <a:xfrm>
            <a:off x="2915816" y="4384469"/>
            <a:ext cx="2952328" cy="206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8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16632"/>
            <a:ext cx="871296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002060"/>
                </a:solidFill>
              </a:rPr>
              <a:t>Falsidade ideológica:</a:t>
            </a:r>
          </a:p>
          <a:p>
            <a:pPr algn="just"/>
            <a:r>
              <a:rPr lang="pt-BR" dirty="0" smtClean="0"/>
              <a:t>			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				“Art. 350. Omitir, em documento público ou 					particular, declaração que dele devia constar ou 					nele inserir ou fazer inserir declaração falsa ou 					diversa da que devia ser escrita, para fins eleitorais. 				Pena – reclusão até cinco anos e pagamento de 5 a 				15 dias-multa, se o documento é público, e reclusão 				de até 3 anos e pagamento de 3 a 10 dias-multa se 				o documento é particular.”</a:t>
            </a:r>
          </a:p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Trata-se de crime de falsidade ideológica na esfera eleitoral, o que se busca proteger é a veracidade do documento, ou seja, a verdade do seu conteúdo. O agente do crime forma um documento, até então inexistente, para através dele fraudar a verdade.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O exemplo mais corriqueiro é o do eleitor que para transferir o título eleitoral, declara por escrito, de forma falsa, residir no município ou com ele possuir vínculos capazes de comprovar o domicílio eleitoral, apresentação de contrato de locação falso ou outros documentos criados com esse objetivo.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12309" r="43139" b="59925"/>
          <a:stretch/>
        </p:blipFill>
        <p:spPr bwMode="auto">
          <a:xfrm>
            <a:off x="929184" y="1133088"/>
            <a:ext cx="2293404" cy="179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0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16632"/>
            <a:ext cx="87129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002060"/>
                </a:solidFill>
              </a:rPr>
              <a:t>Desordem: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			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				“Art. 296. Promover desordem que prejudique os 				trabalhos eleitorais;” Pena – detenção até dois 					meses e pagamento de 60 a 90 dias-multa.”</a:t>
            </a:r>
          </a:p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A conduta delituosa deve ter o condão de atrapalhar a votação e ou apuração causando transtorno ao seu regular funcionamento, não necessariamente precisa inviabilizar totalmente os trabalhos eleitorais, sendo suficiente que retarde o seu desenvolvimento.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 Eventual desordem que alguém venha a provocar no dia da eleição, mas que não traga qualquer prejuízo aos trabalhos da Justiça Eleitoral não deve ser enquadrada nesse tipo penal, podendo constituir infração penal comum.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1" t="19586" r="41112" b="55414"/>
          <a:stretch/>
        </p:blipFill>
        <p:spPr bwMode="auto">
          <a:xfrm>
            <a:off x="2771800" y="4330624"/>
            <a:ext cx="3456384" cy="21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4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16632"/>
            <a:ext cx="871296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002060"/>
                </a:solidFill>
              </a:rPr>
              <a:t>Impedimento ou embaraço ao exercício do voto: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			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				</a:t>
            </a:r>
          </a:p>
          <a:p>
            <a:pPr algn="just"/>
            <a:r>
              <a:rPr lang="pt-BR" dirty="0">
                <a:solidFill>
                  <a:srgbClr val="002060"/>
                </a:solidFill>
              </a:rPr>
              <a:t>	</a:t>
            </a:r>
            <a:r>
              <a:rPr lang="pt-BR" dirty="0" smtClean="0">
                <a:solidFill>
                  <a:srgbClr val="002060"/>
                </a:solidFill>
              </a:rPr>
              <a:t>			“Art. 297. Impedir ou embaraçar o exercício do 					sufrágio.” (Lei nº 4.737/65). Pena – detenção até 					seis meses e pagamento de 60 a 100 dias-multa. </a:t>
            </a:r>
          </a:p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Trata-se de mais uma garantia eleitoral ao livre exercício do voto. Importante esclarecer que pela descrição típica se infere que o crime em tela ocorre no dia da eleição e durante o horário da votação. A conduta de impedir significa impossibilitar, colocar obstáculos intransponíveis à plena manifestação de vontade do eleitor, ou seja, há a obstaculização ao voto de modo absoluto, enquanto que no ato de embaraçar que equivale a tumultuar, estorvar a livre manifestação do eleitor, há a obstaculização relativa.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8" t="19980" r="29518" b="58690"/>
          <a:stretch/>
        </p:blipFill>
        <p:spPr bwMode="auto">
          <a:xfrm>
            <a:off x="2915816" y="4465535"/>
            <a:ext cx="3312368" cy="213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2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16632"/>
            <a:ext cx="871296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002060"/>
                </a:solidFill>
              </a:rPr>
              <a:t>Fornecimento de alimentação e transporte de eleitores :</a:t>
            </a:r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	</a:t>
            </a:r>
            <a:r>
              <a:rPr lang="pt-BR" dirty="0" smtClean="0">
                <a:solidFill>
                  <a:srgbClr val="002060"/>
                </a:solidFill>
              </a:rPr>
              <a:t>			Lei 6.091/74 Art. 10. É vedado aos candidatos ou 				órgãos partidários, ou a qualquer pessoa, o 					fornecimento de transporte ou refeições aos 					eleitores da zona urbana. </a:t>
            </a:r>
          </a:p>
          <a:p>
            <a:pPr algn="just"/>
            <a:r>
              <a:rPr lang="pt-BR" dirty="0">
                <a:solidFill>
                  <a:srgbClr val="002060"/>
                </a:solidFill>
              </a:rPr>
              <a:t>	</a:t>
            </a:r>
            <a:r>
              <a:rPr lang="pt-BR" dirty="0" smtClean="0">
                <a:solidFill>
                  <a:srgbClr val="002060"/>
                </a:solidFill>
              </a:rPr>
              <a:t>			Art. 11. Constitui crime eleitoral: </a:t>
            </a:r>
          </a:p>
          <a:p>
            <a:pPr algn="just"/>
            <a:r>
              <a:rPr lang="pt-BR" dirty="0">
                <a:solidFill>
                  <a:srgbClr val="002060"/>
                </a:solidFill>
              </a:rPr>
              <a:t>	</a:t>
            </a:r>
            <a:r>
              <a:rPr lang="pt-BR" dirty="0" smtClean="0">
                <a:solidFill>
                  <a:srgbClr val="002060"/>
                </a:solidFill>
              </a:rPr>
              <a:t>			(...) </a:t>
            </a:r>
          </a:p>
          <a:p>
            <a:pPr algn="just"/>
            <a:r>
              <a:rPr lang="pt-BR" dirty="0">
                <a:solidFill>
                  <a:srgbClr val="002060"/>
                </a:solidFill>
              </a:rPr>
              <a:t>	</a:t>
            </a:r>
            <a:r>
              <a:rPr lang="pt-BR" dirty="0" smtClean="0">
                <a:solidFill>
                  <a:srgbClr val="002060"/>
                </a:solidFill>
              </a:rPr>
              <a:t>			III - descumprir a proibição dos artigos 5º, 8º e 10º: 				Pena - reclusão de quatro a seis anos e pagamento 				de 200 a 300 dias-multa. </a:t>
            </a:r>
          </a:p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A Lei 6.091/74, que estabelece normas para o fornecimento gratuito de transporte e alimentação no dia da eleição, prevê que apenas a Justiça Eleitoral pode cuidar desse serviço. Segundo o doutrinador Edson de Resende Castro : “ A Lei n. 6.091/74 proíbe o seu fornecimento (transporte e alimentação) aos eleitores residentes na zona urbana e prevê que, para os da zona rural, distante pelo menos 2 quilômetros do local de votação, poderá a Justiça Eleitoral, organizar esses serviços”. (Teoria e Prática do Direito Eleitoral, Editora Mandamentos, 4ª edição, 2008, pág. 516/517) Observe-se que o transporte de eleitores fora do período indicado pela Lei 6.091/74, ou seja, desde o dia anterior até o posterior à eleição, malgrado afaste a incidência do tipo penal, pode configurar, a depender das circunstâncias, abuso do poder econômico ou mesmo captação ilícita de sufrágio.</a:t>
            </a:r>
          </a:p>
        </p:txBody>
      </p:sp>
    </p:spTree>
    <p:extLst>
      <p:ext uri="{BB962C8B-B14F-4D97-AF65-F5344CB8AC3E}">
        <p14:creationId xmlns:p14="http://schemas.microsoft.com/office/powerpoint/2010/main" val="24249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1663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Para a caracterização deste crime é indispensável que haja o dolo, ou seja que a alimentação e/ou o transporte de eleitores sejam realizados com o intuito de aliciar o eleitor em favor de determinado partido ou candidato.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8" t="24762" r="40656" b="48583"/>
          <a:stretch/>
        </p:blipFill>
        <p:spPr bwMode="auto">
          <a:xfrm>
            <a:off x="2555776" y="2132856"/>
            <a:ext cx="3744416" cy="249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6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16632"/>
            <a:ext cx="871296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3200" b="1" dirty="0" smtClean="0">
                <a:solidFill>
                  <a:srgbClr val="002060"/>
                </a:solidFill>
              </a:rPr>
              <a:t>Observações: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			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				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PENA MÍNIMA NOS CRIMES ELEITORAIS: Quando o Código Eleitoral não definir expressamente a pena mínima abstrata no tipo penal, o art. 284 estabelece que será de 15 dias para delitos com pena de detenção e 01 (um) ano quando for pena de reclusão.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PRISÁO DE ELEITOR: Art. 236 do CE veda prisão de eleitor cinco dias antes da eleição e até 48 horas após o encerramento da eleição (e não da votação), exceto flagrante delito, sentença criminal condenatória por crime inafiançável ou desrespeito a salvo conduto. 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Prisão de fiscais de partido e mesários: O art. 236, §1º, do CE veda prisão de fiscais de partido e mesários, salvo por flagrante delito durante o exercício de suas funções. Prisão de candidatos: somente podem ser presos por flagrante delito, desde 15 dias antes das eleições. (art. 236, §1º, parte final, do CE).</a:t>
            </a:r>
          </a:p>
        </p:txBody>
      </p:sp>
    </p:spTree>
    <p:extLst>
      <p:ext uri="{BB962C8B-B14F-4D97-AF65-F5344CB8AC3E}">
        <p14:creationId xmlns:p14="http://schemas.microsoft.com/office/powerpoint/2010/main" val="26915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476672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002060"/>
                </a:solidFill>
              </a:rPr>
              <a:t>Crimes eleitorais </a:t>
            </a:r>
            <a:r>
              <a:rPr lang="pt-BR" sz="2800" dirty="0">
                <a:solidFill>
                  <a:srgbClr val="002060"/>
                </a:solidFill>
              </a:rPr>
              <a:t>são todas as ações proibidas por lei praticadas por candidatos e eleitores, em qualquer fase de uma eleição. </a:t>
            </a:r>
            <a:endParaRPr lang="pt-BR" sz="2800" dirty="0" smtClean="0">
              <a:solidFill>
                <a:srgbClr val="00206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2060"/>
                </a:solidFill>
              </a:rPr>
              <a:t>Desde </a:t>
            </a:r>
            <a:r>
              <a:rPr lang="pt-BR" sz="2800" dirty="0">
                <a:solidFill>
                  <a:srgbClr val="002060"/>
                </a:solidFill>
              </a:rPr>
              <a:t>o alistamento eleitoral até a diplomação dos candidatos, as infrações serão punidas com detenção, reclusão e pagamento de multa, previstas no Código Eleitoral e em outras leis. </a:t>
            </a:r>
          </a:p>
        </p:txBody>
      </p:sp>
    </p:spTree>
    <p:extLst>
      <p:ext uri="{BB962C8B-B14F-4D97-AF65-F5344CB8AC3E}">
        <p14:creationId xmlns:p14="http://schemas.microsoft.com/office/powerpoint/2010/main" val="15989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116632"/>
            <a:ext cx="8712968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2060"/>
                </a:solidFill>
              </a:rPr>
              <a:t>Quais os principais crimes eleitorais?</a:t>
            </a:r>
          </a:p>
          <a:p>
            <a:pPr algn="just"/>
            <a:endParaRPr lang="pt-BR" sz="3200" b="1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002060"/>
                </a:solidFill>
              </a:rPr>
              <a:t>Abandono do serviço eleitoral: </a:t>
            </a:r>
          </a:p>
          <a:p>
            <a:pPr algn="just"/>
            <a:endParaRPr lang="pt-BR" sz="3200" b="1" dirty="0">
              <a:solidFill>
                <a:srgbClr val="002060"/>
              </a:solidFill>
            </a:endParaRPr>
          </a:p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			</a:t>
            </a:r>
            <a:r>
              <a:rPr lang="pt-BR" dirty="0" smtClean="0">
                <a:solidFill>
                  <a:srgbClr val="002060"/>
                </a:solidFill>
              </a:rPr>
              <a:t>“Art. 344. Recusar ou abandonar o serviço eleitoral sem 				justa causa.” Pena: detenção de até dois meses ou o 				pagamento de 90 a 120 dias-multa (Lei nº 4.737/65).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Quem pratica esse crime é o mesário ou qualquer outro eleitor, convocado para prestar serviço à Justiça Eleitoral (junta apuradora, colaboradores, motoristas, dentre outros), que se recusa ou abandona o serviço.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Observação: </a:t>
            </a:r>
            <a:r>
              <a:rPr lang="pt-BR" dirty="0" smtClean="0">
                <a:solidFill>
                  <a:srgbClr val="002060"/>
                </a:solidFill>
              </a:rPr>
              <a:t>O crime do art. 344 não se confunde com a conduta do art. 124 do código eleitoral (mesário que devidamente convocado não comparece no dia da eleição) que possui caráter de sanção administrativa, para o qual se aplica multa de 50% (cinquenta por cento) a 1 (um) salário mínimo. </a:t>
            </a:r>
          </a:p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Na conduta do “abandono” do serviço art. 344, pressupõe início do serviço prestado à Justiça Eleitoral, situação que afasta a aplicação do art. 124 que se refere ao não comparecimento.</a:t>
            </a:r>
          </a:p>
          <a:p>
            <a:pPr algn="just"/>
            <a:endParaRPr lang="pt-BR" b="1" dirty="0">
              <a:solidFill>
                <a:srgbClr val="002060"/>
              </a:solidFill>
            </a:endParaRPr>
          </a:p>
          <a:p>
            <a:pPr algn="just"/>
            <a:endParaRPr lang="pt-BR" b="1" dirty="0" smtClean="0">
              <a:solidFill>
                <a:srgbClr val="002060"/>
              </a:solidFill>
            </a:endParaRPr>
          </a:p>
          <a:p>
            <a:pPr algn="just"/>
            <a:endParaRPr lang="pt-BR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6" t="43239" r="44567" b="30700"/>
          <a:stretch/>
        </p:blipFill>
        <p:spPr bwMode="auto">
          <a:xfrm>
            <a:off x="6876256" y="404664"/>
            <a:ext cx="1952333" cy="1468582"/>
          </a:xfrm>
          <a:prstGeom prst="rect">
            <a:avLst/>
          </a:prstGeom>
          <a:gradFill>
            <a:gsLst>
              <a:gs pos="87500">
                <a:srgbClr val="9D9B70"/>
              </a:gs>
              <a:gs pos="75000">
                <a:srgbClr val="ABA960"/>
              </a:gs>
              <a:gs pos="50000">
                <a:srgbClr val="C7C640"/>
              </a:gs>
              <a:gs pos="0">
                <a:srgbClr val="FFFF00"/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155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16632"/>
            <a:ext cx="8712968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002060"/>
                </a:solidFill>
              </a:rPr>
              <a:t>Boca de Urna e divulgação de propaganda no dia da eleição:</a:t>
            </a:r>
          </a:p>
          <a:p>
            <a:pPr algn="just"/>
            <a:r>
              <a:rPr lang="pt-BR" dirty="0" smtClean="0"/>
              <a:t>			</a:t>
            </a:r>
            <a:r>
              <a:rPr lang="pt-BR" dirty="0" smtClean="0">
                <a:solidFill>
                  <a:srgbClr val="002060"/>
                </a:solidFill>
              </a:rPr>
              <a:t>“Art. 39, § 5º, incisos I, II e III [...] § 5º Constituem crimes, no 			dia da eleição, puníveis com detenção, de seis meses a um 				ano, com a alternativa de prestação de serviços à comunidade 			pelo mesmo período, e multa no valor de cinco mil a quinze 			mil UFIR:</a:t>
            </a:r>
          </a:p>
          <a:p>
            <a:pPr algn="just"/>
            <a:r>
              <a:rPr lang="pt-BR" dirty="0">
                <a:solidFill>
                  <a:srgbClr val="002060"/>
                </a:solidFill>
              </a:rPr>
              <a:t>	</a:t>
            </a:r>
            <a:r>
              <a:rPr lang="pt-BR" dirty="0" smtClean="0">
                <a:solidFill>
                  <a:srgbClr val="002060"/>
                </a:solidFill>
              </a:rPr>
              <a:t>		 I – o uso de alto-falantes e amplificadores de som ou 				a promoção de comício ou carreata; </a:t>
            </a:r>
          </a:p>
          <a:p>
            <a:pPr algn="just"/>
            <a:r>
              <a:rPr lang="pt-BR" dirty="0">
                <a:solidFill>
                  <a:srgbClr val="002060"/>
                </a:solidFill>
              </a:rPr>
              <a:t>	</a:t>
            </a:r>
            <a:r>
              <a:rPr lang="pt-BR" dirty="0" smtClean="0">
                <a:solidFill>
                  <a:srgbClr val="002060"/>
                </a:solidFill>
              </a:rPr>
              <a:t>		II - a arregimentação de eleitor ou a propaganda de boca de 			urna;” (Lei nº 9.504/97). 							III – a divulgação de qualquer espécie de propaganda de 				partidos políticos ou de seus candidatos.” Pena – detenção de 			seis meses a um ano, com a alternativa de prestação de 				serviços à comunidade pelo mesmo período, e multa.</a:t>
            </a:r>
            <a:endParaRPr lang="pt-BR" b="1" dirty="0" smtClean="0">
              <a:solidFill>
                <a:srgbClr val="002060"/>
              </a:solidFill>
            </a:endParaRPr>
          </a:p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			</a:t>
            </a:r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A expressão boca de urna foi introduzida na Lei das Eleições quando da minirreforma eleitoral (Lei 11.300/06) e deve ser entendida como qualquer manifestação tendente a influenciar a vontade do eleitor no dia do pleito.</a:t>
            </a:r>
          </a:p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O dia da eleição é reservado à reflexão do eleitor e qualquer abordagem que lhe venha a fazer o candidato, ou alguém em seu favor, buscando convencê-lo ao voto, é crime eleitoral.</a:t>
            </a:r>
            <a:endParaRPr lang="pt-BR" b="1" dirty="0">
              <a:solidFill>
                <a:srgbClr val="002060"/>
              </a:solidFill>
            </a:endParaRPr>
          </a:p>
          <a:p>
            <a:pPr algn="just"/>
            <a:endParaRPr lang="pt-BR" b="1" dirty="0" smtClean="0">
              <a:solidFill>
                <a:srgbClr val="002060"/>
              </a:solidFill>
            </a:endParaRPr>
          </a:p>
          <a:p>
            <a:pPr algn="just"/>
            <a:endParaRPr lang="pt-BR" sz="3200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5" t="51560" r="29153" b="22494"/>
          <a:stretch/>
        </p:blipFill>
        <p:spPr bwMode="auto">
          <a:xfrm>
            <a:off x="323528" y="2060848"/>
            <a:ext cx="2294943" cy="165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16632"/>
            <a:ext cx="871296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002060"/>
                </a:solidFill>
              </a:rPr>
              <a:t>Concentração de eleitores:</a:t>
            </a:r>
          </a:p>
          <a:p>
            <a:pPr algn="just"/>
            <a:r>
              <a:rPr lang="pt-BR" dirty="0" smtClean="0"/>
              <a:t>			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				“Art. 302. Promover, no dia da eleição, com o fim de 				impedir, embaraçar ou fraudar o exercício do voto a 				concentração de eleitores, sob qualquer forma, 					inclusive o fornecimento gratuito de alimento e 					transporte coletivo. Pena – Reclusão de 4 (quatro) a 				6 (seis) anos e pagamento de 200 a 300 dias-multa.”</a:t>
            </a:r>
            <a:r>
              <a:rPr lang="pt-BR" b="1" dirty="0" smtClean="0">
                <a:solidFill>
                  <a:srgbClr val="002060"/>
                </a:solidFill>
              </a:rPr>
              <a:t>			</a:t>
            </a:r>
            <a:endParaRPr lang="pt-BR" dirty="0" smtClean="0">
              <a:solidFill>
                <a:srgbClr val="002060"/>
              </a:solidFill>
            </a:endParaRPr>
          </a:p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A reunião de eleitores em um determinado local com o escopo de impedir, embaraçar ou fraudar o exercício do voto, constitui-se numa das mais graves formas de interferência no processo eleitoral. Daí decorre a rigorosa sanção penal prevista no Código Eleitoral, qual seja, reclusão de 4 (quatro) a 6 (seis) anos.</a:t>
            </a:r>
          </a:p>
          <a:p>
            <a:pPr algn="just"/>
            <a:endParaRPr lang="pt-BR" b="1" dirty="0">
              <a:solidFill>
                <a:srgbClr val="002060"/>
              </a:solidFill>
            </a:endParaRPr>
          </a:p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Observação: </a:t>
            </a:r>
            <a:r>
              <a:rPr lang="pt-BR" dirty="0" smtClean="0">
                <a:solidFill>
                  <a:srgbClr val="002060"/>
                </a:solidFill>
              </a:rPr>
              <a:t>Segundo a jurisprudência do Tribunal Superior Eleitoral O dispositivo acima teve a sua parte final revogada pelo art. 11, inciso III da Lei n.º 6.091/74 (que é a lei que trata do transporte e alimentação de eleitores no dia da eleição).</a:t>
            </a:r>
            <a:endParaRPr lang="pt-BR" b="1" dirty="0" smtClean="0">
              <a:solidFill>
                <a:srgbClr val="002060"/>
              </a:solidFill>
            </a:endParaRPr>
          </a:p>
          <a:p>
            <a:pPr algn="just"/>
            <a:endParaRPr lang="pt-BR" sz="32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1" t="47574" r="31415" b="23515"/>
          <a:stretch/>
        </p:blipFill>
        <p:spPr bwMode="auto">
          <a:xfrm>
            <a:off x="6516216" y="5101904"/>
            <a:ext cx="2112532" cy="175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1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16632"/>
            <a:ext cx="871296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002060"/>
                </a:solidFill>
              </a:rPr>
              <a:t>Corrupção eleitoral:</a:t>
            </a:r>
          </a:p>
          <a:p>
            <a:pPr algn="just"/>
            <a:r>
              <a:rPr lang="pt-BR" dirty="0" smtClean="0"/>
              <a:t>			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				“Art. 299. Dar, oferecer, prometer, solicitar ou 					receber, para si ou para outrem, dinheiro, dádiva, 				ou qualquer outra vantagem, para obter ou dar voto 				e para conseguir ou prometer abstenção, ainda que 				a oferta não seja aceita:” (Código Eleitoral – Lei nº 				4.737/65). Pena – reclusão até quatro anos e 					pagamento de 5 a 15 dias de multa.</a:t>
            </a:r>
            <a:r>
              <a:rPr lang="pt-BR" b="1" dirty="0" smtClean="0">
                <a:solidFill>
                  <a:srgbClr val="002060"/>
                </a:solidFill>
              </a:rPr>
              <a:t>			</a:t>
            </a:r>
            <a:endParaRPr lang="pt-BR" dirty="0" smtClean="0">
              <a:solidFill>
                <a:srgbClr val="002060"/>
              </a:solidFill>
            </a:endParaRPr>
          </a:p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Configura crime de corrupção eleitoral, com pena de reclusão de 1 (um) até 4 (quatro) anos e pagamento de 05 (cinco) a 15 (quinze) dias multa, dar, oferecer, prometer, solicitar ou receber, para si ou para outrem, dinheiro, dádiva, ou qualquer outra vantagem (como por exemplo: doação de remédios, cestas básicas, óculos, emprego, </a:t>
            </a:r>
            <a:r>
              <a:rPr lang="pt-BR" dirty="0" err="1" smtClean="0">
                <a:solidFill>
                  <a:srgbClr val="002060"/>
                </a:solidFill>
              </a:rPr>
              <a:t>etc</a:t>
            </a:r>
            <a:r>
              <a:rPr lang="pt-BR" dirty="0" smtClean="0">
                <a:solidFill>
                  <a:srgbClr val="002060"/>
                </a:solidFill>
              </a:rPr>
              <a:t>), para obter ou dar voto e para conseguir ou prometer abstenção, ainda que a oferta não seja aceita.</a:t>
            </a:r>
          </a:p>
          <a:p>
            <a:pPr algn="just"/>
            <a:endParaRPr lang="pt-BR" sz="3200" b="1" dirty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São considerados agentes da prática desse delito, tanto a pessoa que compra o voto (corrupção ativa), quanto o eleitor que vende o seu voto (corrupção passiva).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8" t="28718" r="29261" b="47370"/>
          <a:stretch/>
        </p:blipFill>
        <p:spPr bwMode="auto">
          <a:xfrm>
            <a:off x="785179" y="1098205"/>
            <a:ext cx="2463797" cy="161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8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1663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002060"/>
                </a:solidFill>
              </a:rPr>
              <a:t>Calúnia, difamação e injúria na propaganda eleitoral:</a:t>
            </a:r>
          </a:p>
          <a:p>
            <a:pPr algn="just"/>
            <a:r>
              <a:rPr lang="pt-BR" dirty="0" smtClean="0"/>
              <a:t>			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				</a:t>
            </a:r>
            <a:r>
              <a:rPr lang="pt-BR" b="1" dirty="0" smtClean="0">
                <a:solidFill>
                  <a:srgbClr val="002060"/>
                </a:solidFill>
              </a:rPr>
              <a:t>CALÚNIA</a:t>
            </a:r>
            <a:r>
              <a:rPr lang="pt-BR" dirty="0" smtClean="0">
                <a:solidFill>
                  <a:srgbClr val="002060"/>
                </a:solidFill>
              </a:rPr>
              <a:t> -  “Art. 324 – Caluniar alguém, na 					propaganda eleitoral, ou visando a fins de 					propaganda, imputando-lhe falsamente fato 					definido como crime: “Pena - detenção de seis 					meses a dois anos e pagamento de 10 a 40 dias					multa.”</a:t>
            </a:r>
          </a:p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Trata-se de crime contra a honra praticado durante o período de propaganda eleitoral ou com fins de propaganda, o que importa dizer com a intenção de influenciar, de incluir no espírito do eleitorado uma impressão negativa.</a:t>
            </a:r>
          </a:p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 Não há que se falar, destarte, nesse delito se não tiver sido praticado durante a propaganda eleitoral ou com possibilidade de exercer influência sobre o eleitorado, pois, de outra sorte, a conduta consistente na imputação falsa de fato definido como crime poderá caracterizar infração penal tipificada no art. 138 do CP.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1" t="14763" r="28964" b="60702"/>
          <a:stretch/>
        </p:blipFill>
        <p:spPr bwMode="auto">
          <a:xfrm>
            <a:off x="971600" y="1484784"/>
            <a:ext cx="2206132" cy="149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5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16632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		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				</a:t>
            </a:r>
            <a:r>
              <a:rPr lang="pt-BR" b="1" dirty="0" smtClean="0">
                <a:solidFill>
                  <a:srgbClr val="002060"/>
                </a:solidFill>
              </a:rPr>
              <a:t>DIFAMAÇÃO</a:t>
            </a:r>
            <a:r>
              <a:rPr lang="pt-BR" dirty="0" smtClean="0">
                <a:solidFill>
                  <a:srgbClr val="002060"/>
                </a:solidFill>
              </a:rPr>
              <a:t> -  “Art. 325 – Difamar alguém, na 					propaganda eleitoral, ou visando fins de 					propaganda, imputando-lhe fato ofensivo à sua 					reputação:</a:t>
            </a:r>
          </a:p>
          <a:p>
            <a:pPr algn="just"/>
            <a:r>
              <a:rPr lang="pt-BR" dirty="0">
                <a:solidFill>
                  <a:srgbClr val="002060"/>
                </a:solidFill>
              </a:rPr>
              <a:t>	</a:t>
            </a:r>
            <a:r>
              <a:rPr lang="pt-BR" dirty="0" smtClean="0">
                <a:solidFill>
                  <a:srgbClr val="002060"/>
                </a:solidFill>
              </a:rPr>
              <a:t>			Pena – Detenção de três meses a um ano e 					pagamento de 5 a 30 dias-multa.</a:t>
            </a:r>
          </a:p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As críticas aos candidatos devem ser focadas na sua atuação como agente público, pois são necessárias ao regime democrático, porém quando as críticas ofendem a honra pessoal do candidato o fato passa a ser considerado crime.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 Criar páginas na internet tem sido o meio mais conhecido para tecer críticas, sendo que os seus criadores argumentam que há o direito à livre manifestação, porém a liberdade de expressão também está limitada, nesse sentido o TSE possui julgado recente.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16632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		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				</a:t>
            </a:r>
            <a:r>
              <a:rPr lang="pt-BR" b="1" dirty="0" smtClean="0">
                <a:solidFill>
                  <a:srgbClr val="002060"/>
                </a:solidFill>
              </a:rPr>
              <a:t>INJÚRIA -  </a:t>
            </a:r>
            <a:r>
              <a:rPr lang="pt-BR" dirty="0" smtClean="0">
                <a:solidFill>
                  <a:srgbClr val="002060"/>
                </a:solidFill>
              </a:rPr>
              <a:t>“Art.326 - Injuriar Alguém, na propaganda 				eleitoral, ou visando a fins de propaganda, 					</a:t>
            </a:r>
            <a:r>
              <a:rPr lang="pt-BR" dirty="0" err="1" smtClean="0">
                <a:solidFill>
                  <a:srgbClr val="002060"/>
                </a:solidFill>
              </a:rPr>
              <a:t>ofendendo-lhe</a:t>
            </a:r>
            <a:r>
              <a:rPr lang="pt-BR" dirty="0" smtClean="0">
                <a:solidFill>
                  <a:srgbClr val="002060"/>
                </a:solidFill>
              </a:rPr>
              <a:t> a dignidade ou o decoro: Pena - 					detenção de até seis meses ou pagamento de 30 a 				60 dias-multa.”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A competência para processar e julgar os referidos crimes cometidos na propaganda eleitoral ou visando seus fins é da Justiça Eleitoral, </a:t>
            </a:r>
            <a:r>
              <a:rPr lang="pt-BR" i="1" dirty="0" smtClean="0">
                <a:solidFill>
                  <a:srgbClr val="002060"/>
                </a:solidFill>
              </a:rPr>
              <a:t>ainda que a pessoa ofendida não seja candidato.</a:t>
            </a:r>
            <a:endParaRPr lang="pt-BR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Apresentação na tela (4:3)</PresentationFormat>
  <Paragraphs>107</Paragraphs>
  <Slides>16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do Office</vt:lpstr>
      <vt:lpstr>CRIMES ELEITORAIS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CRIMES ELEITORAIS</dc:title>
  <dc:creator>usuario</dc:creator>
  <cp:lastModifiedBy>usuario</cp:lastModifiedBy>
  <cp:revision>1</cp:revision>
  <dcterms:modified xsi:type="dcterms:W3CDTF">2016-10-31T08:30:50Z</dcterms:modified>
</cp:coreProperties>
</file>