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58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AEB11-97AF-4127-92F4-9FB25501A65A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5CC1-EBD6-4CF4-9A3A-F20066E9D0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76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5CC1-EBD6-4CF4-9A3A-F20066E9D04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5CC1-EBD6-4CF4-9A3A-F20066E9D04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B92B60-0680-4D6A-A4A0-1077FB1073B1}" type="datetimeFigureOut">
              <a:rPr lang="pt-BR" smtClean="0"/>
              <a:pPr/>
              <a:t>02/03/2014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8EC990-F5C3-48E4-9DA8-37D4FFDF561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154282" cy="1872208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PROCEDIMENTO RELATIVO AOS PROCESSOS DA COMPETÊNCIA DO TRIBUNAL DO JÚRI 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  <p:sp>
        <p:nvSpPr>
          <p:cNvPr id="4" name="AutoShape 2" descr="http://www.expresso.pe.gov.br/expressoMail1_2/inc/show_img.php?msg_num=10008&amp;msg_folder=INBOX&amp;msg_part=2"/>
          <p:cNvSpPr>
            <a:spLocks noChangeAspect="1" noChangeArrowheads="1"/>
          </p:cNvSpPr>
          <p:nvPr/>
        </p:nvSpPr>
        <p:spPr bwMode="auto">
          <a:xfrm>
            <a:off x="155575" y="-3709988"/>
            <a:ext cx="11496675" cy="77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602"/>
            <a:ext cx="8515514" cy="648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6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AutoShape 2" descr="http://www.expresso.pe.gov.br/expressoMail1_2/inc/show_img.php?msg_num=9964&amp;msg_folder=INBOX&amp;msg_part=2.6"/>
          <p:cNvSpPr>
            <a:spLocks noChangeAspect="1" noChangeArrowheads="1"/>
          </p:cNvSpPr>
          <p:nvPr/>
        </p:nvSpPr>
        <p:spPr bwMode="auto">
          <a:xfrm>
            <a:off x="155575" y="-3709988"/>
            <a:ext cx="10639425" cy="77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63298"/>
            <a:ext cx="8598836" cy="571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549275"/>
            <a:ext cx="7747000" cy="5462588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780272" y="692696"/>
            <a:ext cx="7824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1. Previsão constitucional – art. 5º, XXXVIII, CF/88. </a:t>
            </a:r>
            <a:endParaRPr lang="pt-BR" sz="2400" dirty="0"/>
          </a:p>
          <a:p>
            <a:r>
              <a:rPr lang="pt-BR" sz="2400" dirty="0"/>
              <a:t>   </a:t>
            </a:r>
            <a:r>
              <a:rPr lang="pt-BR" sz="2400" b="1" dirty="0"/>
              <a:t> Princípios do Tribunal do Júri:</a:t>
            </a:r>
            <a:r>
              <a:rPr lang="pt-BR" sz="2400" dirty="0"/>
              <a:t>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a</a:t>
            </a:r>
            <a:r>
              <a:rPr lang="pt-BR" sz="2400" b="1" dirty="0"/>
              <a:t>) plenitude de defesa  </a:t>
            </a:r>
          </a:p>
          <a:p>
            <a:r>
              <a:rPr lang="pt-BR" sz="2400" dirty="0"/>
              <a:t>                                                   </a:t>
            </a:r>
            <a:endParaRPr lang="pt-BR" sz="2400" dirty="0" smtClean="0"/>
          </a:p>
          <a:p>
            <a:r>
              <a:rPr lang="pt-BR" sz="2400" b="1" dirty="0"/>
              <a:t>b) sigilo das votações </a:t>
            </a:r>
          </a:p>
          <a:p>
            <a:r>
              <a:rPr lang="pt-BR" sz="2400" dirty="0"/>
              <a:t>                                                   </a:t>
            </a:r>
            <a:endParaRPr lang="pt-BR" sz="2400" dirty="0" smtClean="0"/>
          </a:p>
          <a:p>
            <a:r>
              <a:rPr lang="pt-BR" sz="2400" b="1" dirty="0"/>
              <a:t>c) soberania dos veredictos </a:t>
            </a:r>
            <a:endParaRPr lang="pt-BR" sz="2400" b="1" dirty="0" smtClean="0"/>
          </a:p>
          <a:p>
            <a:endParaRPr lang="pt-BR" sz="2400" b="1" dirty="0" smtClean="0"/>
          </a:p>
          <a:p>
            <a:pPr algn="just"/>
            <a:r>
              <a:rPr lang="pt-BR" sz="2200" b="1" dirty="0" smtClean="0"/>
              <a:t>d) competência </a:t>
            </a:r>
            <a:r>
              <a:rPr lang="pt-BR" sz="2200" b="1" dirty="0"/>
              <a:t>para julgamento dos crimes dolosos contra a vida</a:t>
            </a:r>
            <a:r>
              <a:rPr lang="pt-BR" sz="2200" dirty="0"/>
              <a:t> – </a:t>
            </a:r>
            <a:r>
              <a:rPr lang="pt-BR" sz="2200" dirty="0" err="1"/>
              <a:t>arts</a:t>
            </a:r>
            <a:r>
              <a:rPr lang="pt-BR" sz="2200" dirty="0"/>
              <a:t>. 121 a 128 do Código Penal e crimes conexos aos primeiros, conforme regras dos </a:t>
            </a:r>
            <a:r>
              <a:rPr lang="pt-BR" sz="2200" dirty="0" err="1"/>
              <a:t>arts</a:t>
            </a:r>
            <a:r>
              <a:rPr lang="pt-BR" sz="2200" dirty="0"/>
              <a:t>. 76, 77 e 78, I, do </a:t>
            </a:r>
            <a:r>
              <a:rPr lang="pt-BR" sz="2200" dirty="0" smtClean="0"/>
              <a:t>CPP</a:t>
            </a:r>
          </a:p>
          <a:p>
            <a:pPr lvl="8" algn="just"/>
            <a:endParaRPr lang="pt-BR" sz="2000" dirty="0"/>
          </a:p>
          <a:p>
            <a:pPr lvl="8" algn="just"/>
            <a:endParaRPr lang="pt-BR" sz="2000" dirty="0" smtClean="0"/>
          </a:p>
          <a:p>
            <a:pPr lvl="8"/>
            <a:endParaRPr lang="pt-BR" sz="2000" dirty="0"/>
          </a:p>
          <a:p>
            <a:pPr lvl="8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>
                <a:solidFill>
                  <a:schemeClr val="tx1"/>
                </a:solidFill>
              </a:rPr>
              <a:t>2. </a:t>
            </a:r>
            <a:r>
              <a:rPr lang="pt-BR" sz="2600" b="1" dirty="0">
                <a:solidFill>
                  <a:schemeClr val="tx1"/>
                </a:solidFill>
              </a:rPr>
              <a:t>Procedimento do Tribunal do Júri</a:t>
            </a:r>
            <a:r>
              <a:rPr lang="pt-BR" sz="2600" dirty="0">
                <a:solidFill>
                  <a:schemeClr val="tx1"/>
                </a:solidFill>
              </a:rPr>
              <a:t> – </a:t>
            </a:r>
            <a:r>
              <a:rPr lang="pt-BR" sz="2600" dirty="0" err="1">
                <a:solidFill>
                  <a:schemeClr val="tx1"/>
                </a:solidFill>
              </a:rPr>
              <a:t>arts</a:t>
            </a:r>
            <a:r>
              <a:rPr lang="pt-BR" sz="2600" dirty="0">
                <a:solidFill>
                  <a:schemeClr val="tx1"/>
                </a:solidFill>
              </a:rPr>
              <a:t>. 406 e seguintes, do CPP</a:t>
            </a:r>
          </a:p>
          <a:p>
            <a:pPr marL="0" lvl="0" indent="0">
              <a:buNone/>
            </a:pPr>
            <a:r>
              <a:rPr lang="pt-BR" sz="2600" b="1" dirty="0">
                <a:solidFill>
                  <a:schemeClr val="tx1"/>
                </a:solidFill>
              </a:rPr>
              <a:t>Procedimento trifásico:</a:t>
            </a:r>
            <a:r>
              <a:rPr lang="pt-BR" sz="2600" dirty="0">
                <a:solidFill>
                  <a:schemeClr val="tx1"/>
                </a:solidFill>
              </a:rPr>
              <a:t> </a:t>
            </a:r>
            <a:endParaRPr lang="pt-BR" sz="2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a</a:t>
            </a:r>
            <a:r>
              <a:rPr lang="pt-BR" sz="2600" dirty="0">
                <a:solidFill>
                  <a:schemeClr val="tx1"/>
                </a:solidFill>
              </a:rPr>
              <a:t>) </a:t>
            </a:r>
            <a:r>
              <a:rPr lang="pt-BR" sz="2600" b="1" dirty="0">
                <a:solidFill>
                  <a:schemeClr val="tx1"/>
                </a:solidFill>
              </a:rPr>
              <a:t>fase da formação da culpa </a:t>
            </a:r>
            <a:r>
              <a:rPr lang="pt-BR" sz="2600" dirty="0">
                <a:solidFill>
                  <a:schemeClr val="tx1"/>
                </a:solidFill>
              </a:rPr>
              <a:t>– </a:t>
            </a:r>
            <a:r>
              <a:rPr lang="pt-BR" sz="2600" i="1" dirty="0">
                <a:solidFill>
                  <a:schemeClr val="tx1"/>
                </a:solidFill>
              </a:rPr>
              <a:t>judicium </a:t>
            </a:r>
            <a:r>
              <a:rPr lang="pt-BR" sz="2600" i="1" dirty="0" err="1">
                <a:solidFill>
                  <a:schemeClr val="tx1"/>
                </a:solidFill>
              </a:rPr>
              <a:t>accusationis</a:t>
            </a:r>
            <a:r>
              <a:rPr lang="pt-BR" sz="2600" dirty="0">
                <a:solidFill>
                  <a:schemeClr val="tx1"/>
                </a:solidFill>
              </a:rPr>
              <a:t> – do recebimento da denúncia até a sentença de pronúncia, absolvição sumária, impronúncia ou desclassificação;</a:t>
            </a:r>
          </a:p>
          <a:p>
            <a:pPr marL="0" lvl="0" indent="0">
              <a:buNone/>
            </a:pPr>
            <a:r>
              <a:rPr lang="pt-BR" sz="2600" dirty="0">
                <a:solidFill>
                  <a:schemeClr val="tx1"/>
                </a:solidFill>
              </a:rPr>
              <a:t>b) </a:t>
            </a:r>
            <a:r>
              <a:rPr lang="pt-BR" sz="2600" b="1" dirty="0">
                <a:solidFill>
                  <a:schemeClr val="tx1"/>
                </a:solidFill>
              </a:rPr>
              <a:t>fase de preparação do processo para julgamento em plenário</a:t>
            </a:r>
            <a:r>
              <a:rPr lang="pt-BR" sz="2600" dirty="0">
                <a:solidFill>
                  <a:schemeClr val="tx1"/>
                </a:solidFill>
              </a:rPr>
              <a:t> – do trânsito em julgado da pronúncia até a instalação da sessão em plenário do Júri;</a:t>
            </a:r>
          </a:p>
          <a:p>
            <a:pPr marL="0" lvl="0" indent="0">
              <a:buNone/>
            </a:pPr>
            <a:r>
              <a:rPr lang="pt-BR" sz="2600" dirty="0">
                <a:solidFill>
                  <a:schemeClr val="tx1"/>
                </a:solidFill>
              </a:rPr>
              <a:t>c) </a:t>
            </a:r>
            <a:r>
              <a:rPr lang="pt-BR" sz="2600" b="1" dirty="0">
                <a:solidFill>
                  <a:schemeClr val="tx1"/>
                </a:solidFill>
              </a:rPr>
              <a:t>fase do juízo de mérito</a:t>
            </a:r>
            <a:r>
              <a:rPr lang="pt-BR" sz="2600" dirty="0">
                <a:solidFill>
                  <a:schemeClr val="tx1"/>
                </a:solidFill>
              </a:rPr>
              <a:t> - </a:t>
            </a:r>
            <a:r>
              <a:rPr lang="pt-BR" sz="2600" i="1" dirty="0">
                <a:solidFill>
                  <a:schemeClr val="tx1"/>
                </a:solidFill>
              </a:rPr>
              <a:t>judicium causae</a:t>
            </a:r>
            <a:r>
              <a:rPr lang="pt-BR" sz="2600" dirty="0">
                <a:solidFill>
                  <a:schemeClr val="tx1"/>
                </a:solidFill>
              </a:rPr>
              <a:t> – julgamento em plenário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sz="3400" b="1" dirty="0">
                <a:solidFill>
                  <a:schemeClr val="tx1"/>
                </a:solidFill>
              </a:rPr>
              <a:t>3. Fase da formação da culpa</a:t>
            </a:r>
            <a:endParaRPr lang="pt-BR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34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pt-BR" sz="3400" dirty="0" smtClean="0">
                <a:solidFill>
                  <a:schemeClr val="tx1"/>
                </a:solidFill>
              </a:rPr>
              <a:t>a) </a:t>
            </a:r>
            <a:r>
              <a:rPr lang="pt-BR" sz="3400" b="1" dirty="0" smtClean="0">
                <a:solidFill>
                  <a:schemeClr val="tx1"/>
                </a:solidFill>
              </a:rPr>
              <a:t>Recebimento </a:t>
            </a:r>
            <a:r>
              <a:rPr lang="pt-BR" sz="3400" b="1" dirty="0">
                <a:solidFill>
                  <a:schemeClr val="tx1"/>
                </a:solidFill>
              </a:rPr>
              <a:t>da denúncia ou queixa</a:t>
            </a:r>
            <a:r>
              <a:rPr lang="pt-BR" sz="3400" dirty="0">
                <a:solidFill>
                  <a:schemeClr val="tx1"/>
                </a:solidFill>
              </a:rPr>
              <a:t> – citação do réu para responder a acusação por escrito no prazo de 10 (dez) dias. Rol de testemunhas na inicial: até 08 (oito) – art. 406, </a:t>
            </a:r>
            <a:r>
              <a:rPr lang="pt-BR" sz="3400" dirty="0" smtClean="0">
                <a:solidFill>
                  <a:schemeClr val="tx1"/>
                </a:solidFill>
              </a:rPr>
              <a:t>CPP</a:t>
            </a:r>
          </a:p>
          <a:p>
            <a:pPr marL="0" indent="0">
              <a:buNone/>
            </a:pPr>
            <a:endParaRPr lang="pt-BR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3400" dirty="0">
                <a:solidFill>
                  <a:schemeClr val="tx1"/>
                </a:solidFill>
              </a:rPr>
              <a:t>b) </a:t>
            </a:r>
            <a:r>
              <a:rPr lang="pt-BR" sz="3400" b="1">
                <a:solidFill>
                  <a:schemeClr val="tx1"/>
                </a:solidFill>
              </a:rPr>
              <a:t>Defesa </a:t>
            </a:r>
            <a:r>
              <a:rPr lang="pt-BR" sz="3400" b="1" smtClean="0">
                <a:solidFill>
                  <a:schemeClr val="tx1"/>
                </a:solidFill>
              </a:rPr>
              <a:t>preliminar</a:t>
            </a:r>
            <a:r>
              <a:rPr lang="pt-BR" sz="3400" smtClean="0">
                <a:solidFill>
                  <a:schemeClr val="tx1"/>
                </a:solidFill>
              </a:rPr>
              <a:t>– </a:t>
            </a:r>
            <a:r>
              <a:rPr lang="pt-BR" sz="3400" dirty="0">
                <a:solidFill>
                  <a:schemeClr val="tx1"/>
                </a:solidFill>
              </a:rPr>
              <a:t>arguição de preliminares e teses de defesa; juntada de documentos e especificação de prova. Rol de testemunhas: até 08 (oito) – art. 406, §3º, CPP – Caso não apresentada a defesa prévia no prazo legal, o juiz nomeará defensor dativo para o réu</a:t>
            </a:r>
            <a:r>
              <a:rPr lang="pt-BR" sz="34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endParaRPr lang="pt-BR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3400" dirty="0">
                <a:solidFill>
                  <a:schemeClr val="tx1"/>
                </a:solidFill>
              </a:rPr>
              <a:t>c) </a:t>
            </a:r>
            <a:r>
              <a:rPr lang="pt-BR" sz="3400" b="1" dirty="0">
                <a:solidFill>
                  <a:schemeClr val="tx1"/>
                </a:solidFill>
              </a:rPr>
              <a:t>Fase do art. 409, do CPP </a:t>
            </a:r>
            <a:r>
              <a:rPr lang="pt-BR" sz="3400" dirty="0">
                <a:solidFill>
                  <a:schemeClr val="tx1"/>
                </a:solidFill>
              </a:rPr>
              <a:t>-  oitiva do Ministério Público ou querelante, acerca das preliminares arguidas e/ou documentos juntados. Prazo: 05 (cinco) dias</a:t>
            </a:r>
          </a:p>
          <a:p>
            <a:pPr marL="0" indent="0"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pt-BR" b="1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67544" y="1028343"/>
            <a:ext cx="835292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/>
              <a:t>d) </a:t>
            </a:r>
            <a:r>
              <a:rPr lang="pt-BR" sz="2200" b="1" dirty="0"/>
              <a:t>Audiência de instrução una</a:t>
            </a:r>
            <a:r>
              <a:rPr lang="pt-BR" sz="2200" dirty="0"/>
              <a:t> – oitiva do ofendido, testemunhas de acusação e defesa, os esclarecimentos dos peritos, acareações e reconhecimento de pessoas e coisas. Em seguida, interrogatório do réu – art. 411</a:t>
            </a:r>
            <a:r>
              <a:rPr lang="pt-BR" sz="2200" dirty="0" smtClean="0"/>
              <a:t>;</a:t>
            </a:r>
          </a:p>
          <a:p>
            <a:endParaRPr lang="pt-BR" sz="2200" dirty="0"/>
          </a:p>
          <a:p>
            <a:r>
              <a:rPr lang="pt-BR" sz="2200" dirty="0"/>
              <a:t>e) </a:t>
            </a:r>
            <a:r>
              <a:rPr lang="pt-BR" sz="2200" b="1" dirty="0"/>
              <a:t>Debates orais</a:t>
            </a:r>
            <a:r>
              <a:rPr lang="pt-BR" sz="2200" dirty="0"/>
              <a:t> – 20 minutos para cada parte, prorrogáveis por mais 10. Caso haja assistente de acusação, falará por dez minutos, acrescendo-se o tempo da defesa por mais 10 minutos – art. 411, §§4º e 6º</a:t>
            </a:r>
            <a:r>
              <a:rPr lang="pt-BR" sz="2200" dirty="0" smtClean="0"/>
              <a:t>;</a:t>
            </a:r>
          </a:p>
          <a:p>
            <a:endParaRPr lang="pt-BR" sz="2200" dirty="0"/>
          </a:p>
          <a:p>
            <a:r>
              <a:rPr lang="pt-BR" sz="2200" dirty="0"/>
              <a:t>f) </a:t>
            </a:r>
            <a:r>
              <a:rPr lang="pt-BR" sz="2200" b="1" dirty="0"/>
              <a:t> Fase decisória</a:t>
            </a:r>
            <a:r>
              <a:rPr lang="pt-BR" sz="2200" dirty="0"/>
              <a:t> - Sentença em audiência ou em 10 dias – art. 411, §9º, CPP</a:t>
            </a:r>
          </a:p>
          <a:p>
            <a:r>
              <a:rPr lang="pt-BR" sz="2200" dirty="0"/>
              <a:t> </a:t>
            </a:r>
          </a:p>
          <a:p>
            <a:r>
              <a:rPr lang="pt-BR" sz="2200" dirty="0"/>
              <a:t>Prazo legal para encerramento da instrução: 90 (noventa) </a:t>
            </a:r>
            <a:r>
              <a:rPr lang="pt-BR" sz="2200" dirty="0" smtClean="0"/>
              <a:t>dias</a:t>
            </a:r>
          </a:p>
          <a:p>
            <a:endParaRPr lang="pt-BR" sz="22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95536" y="692695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Fase </a:t>
            </a:r>
            <a:r>
              <a:rPr lang="pt-BR" sz="2000" b="1" dirty="0"/>
              <a:t>Decisória:</a:t>
            </a:r>
            <a:endParaRPr lang="pt-BR" sz="2000" dirty="0"/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	</a:t>
            </a:r>
            <a:r>
              <a:rPr lang="pt-BR" sz="2000" b="1" dirty="0"/>
              <a:t>Decisões possíveis: </a:t>
            </a:r>
            <a:endParaRPr lang="pt-BR" sz="2000" b="1" dirty="0" smtClean="0"/>
          </a:p>
          <a:p>
            <a:r>
              <a:rPr lang="pt-BR" sz="2000" b="1" dirty="0" smtClean="0"/>
              <a:t>a) </a:t>
            </a:r>
            <a:r>
              <a:rPr lang="pt-BR" sz="2000" b="1" dirty="0"/>
              <a:t>Pronúncia</a:t>
            </a:r>
            <a:r>
              <a:rPr lang="pt-BR" sz="2000" dirty="0"/>
              <a:t> – julga admissível a acusação, remetendo o caso para o Júri – art. 413 – existência de indícios suficientes de autoria e prova da materialidade;</a:t>
            </a:r>
          </a:p>
          <a:p>
            <a:r>
              <a:rPr lang="pt-BR" sz="2000" dirty="0"/>
              <a:t>                                         </a:t>
            </a:r>
            <a:r>
              <a:rPr lang="pt-BR" sz="2000" b="1" dirty="0"/>
              <a:t>   </a:t>
            </a:r>
            <a:endParaRPr lang="pt-BR" sz="2000" b="1" dirty="0" smtClean="0"/>
          </a:p>
          <a:p>
            <a:r>
              <a:rPr lang="pt-BR" sz="2000" b="1" dirty="0" smtClean="0"/>
              <a:t>b</a:t>
            </a:r>
            <a:r>
              <a:rPr lang="pt-BR" sz="2000" b="1" dirty="0"/>
              <a:t>)</a:t>
            </a:r>
            <a:r>
              <a:rPr lang="pt-BR" sz="2000" dirty="0"/>
              <a:t> </a:t>
            </a:r>
            <a:r>
              <a:rPr lang="pt-BR" sz="2000" b="1" dirty="0"/>
              <a:t>Impronúncia</a:t>
            </a:r>
            <a:r>
              <a:rPr lang="pt-BR" sz="2000" dirty="0"/>
              <a:t> - julga inadmissível a acusação, deixando de remeter o caso para o Júri – art. 414 – insuficiência de provas</a:t>
            </a:r>
          </a:p>
          <a:p>
            <a:r>
              <a:rPr lang="pt-BR" sz="2000" dirty="0"/>
              <a:t>                                       </a:t>
            </a:r>
            <a:r>
              <a:rPr lang="pt-BR" sz="2000" b="1" dirty="0"/>
              <a:t>  </a:t>
            </a:r>
            <a:endParaRPr lang="pt-BR" sz="2000" b="1" dirty="0" smtClean="0"/>
          </a:p>
          <a:p>
            <a:r>
              <a:rPr lang="pt-BR" sz="2000" b="1" dirty="0" smtClean="0"/>
              <a:t>c</a:t>
            </a:r>
            <a:r>
              <a:rPr lang="pt-BR" sz="2000" b="1" dirty="0"/>
              <a:t>)</a:t>
            </a:r>
            <a:r>
              <a:rPr lang="pt-BR" sz="2000" dirty="0"/>
              <a:t> </a:t>
            </a:r>
            <a:r>
              <a:rPr lang="pt-BR" sz="2000" b="1" dirty="0"/>
              <a:t>Absolvição sumária </a:t>
            </a:r>
            <a:r>
              <a:rPr lang="pt-BR" sz="2000" dirty="0"/>
              <a:t>– julga improcedente a acusação – art. 415, I a IV – provada a inexistência do fato (I), provado que o réu não foi autor ou partícipe (II); provado que o fato não é infração penal (III) e provada a ocorrência de causa de isenção de pena ou exclusão do crime. 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b="1" dirty="0" smtClean="0"/>
              <a:t>d) Desclassificação</a:t>
            </a:r>
            <a:r>
              <a:rPr lang="pt-BR" sz="2000" dirty="0" smtClean="0"/>
              <a:t> </a:t>
            </a:r>
            <a:r>
              <a:rPr lang="pt-BR" sz="2000" dirty="0"/>
              <a:t>– decide não ser o Júri competente para apreciar a causa, remetendo os autos ao Juízo Comum – art. </a:t>
            </a:r>
            <a:r>
              <a:rPr lang="pt-BR" sz="2000" dirty="0" smtClean="0"/>
              <a:t>419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>
                <a:solidFill>
                  <a:schemeClr val="tx1"/>
                </a:solidFill>
              </a:rPr>
              <a:t>4. Segunda fase do procedimento – Preparação do </a:t>
            </a:r>
            <a:r>
              <a:rPr lang="pt-BR" sz="2200" b="1" dirty="0" smtClean="0">
                <a:solidFill>
                  <a:schemeClr val="tx1"/>
                </a:solidFill>
              </a:rPr>
              <a:t>plenário</a:t>
            </a:r>
          </a:p>
          <a:p>
            <a:pPr marL="0" indent="0">
              <a:buNone/>
            </a:pPr>
            <a:r>
              <a:rPr lang="pt-BR" sz="2200" b="1" dirty="0">
                <a:solidFill>
                  <a:schemeClr val="tx1"/>
                </a:solidFill>
              </a:rPr>
              <a:t> </a:t>
            </a:r>
            <a:endParaRPr lang="pt-B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200" b="1" dirty="0" smtClean="0">
                <a:solidFill>
                  <a:schemeClr val="tx1"/>
                </a:solidFill>
              </a:rPr>
              <a:t>a) Fase </a:t>
            </a:r>
            <a:r>
              <a:rPr lang="pt-BR" sz="2200" b="1" dirty="0">
                <a:solidFill>
                  <a:schemeClr val="tx1"/>
                </a:solidFill>
              </a:rPr>
              <a:t>do art. 422, do CPP - </a:t>
            </a:r>
            <a:r>
              <a:rPr lang="pt-BR" sz="2200" dirty="0">
                <a:solidFill>
                  <a:schemeClr val="tx1"/>
                </a:solidFill>
              </a:rPr>
              <a:t> intimação das partes para oferecerem rol de testemunhas (máximo de 05) e requererem </a:t>
            </a:r>
            <a:r>
              <a:rPr lang="pt-BR" sz="2200" dirty="0" smtClean="0">
                <a:solidFill>
                  <a:schemeClr val="tx1"/>
                </a:solidFill>
              </a:rPr>
              <a:t>diligências</a:t>
            </a:r>
          </a:p>
          <a:p>
            <a:pPr marL="0" indent="0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tx1"/>
                </a:solidFill>
              </a:rPr>
              <a:t>b) </a:t>
            </a:r>
            <a:r>
              <a:rPr lang="pt-BR" sz="2200" dirty="0">
                <a:solidFill>
                  <a:schemeClr val="tx1"/>
                </a:solidFill>
              </a:rPr>
              <a:t>Juiz delibera sobre os requerimentos das partes e ordena diligências necessárias – art. 423, </a:t>
            </a:r>
            <a:r>
              <a:rPr lang="pt-BR" sz="2200" i="1" dirty="0">
                <a:solidFill>
                  <a:schemeClr val="tx1"/>
                </a:solidFill>
              </a:rPr>
              <a:t>caput</a:t>
            </a:r>
            <a:r>
              <a:rPr lang="pt-BR" sz="2200" dirty="0">
                <a:solidFill>
                  <a:schemeClr val="tx1"/>
                </a:solidFill>
              </a:rPr>
              <a:t> e inciso I, </a:t>
            </a:r>
            <a:r>
              <a:rPr lang="pt-BR" sz="2200" dirty="0" smtClean="0">
                <a:solidFill>
                  <a:schemeClr val="tx1"/>
                </a:solidFill>
              </a:rPr>
              <a:t>CPP</a:t>
            </a:r>
          </a:p>
          <a:p>
            <a:pPr marL="0" indent="0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tx1"/>
                </a:solidFill>
              </a:rPr>
              <a:t>c) </a:t>
            </a:r>
            <a:r>
              <a:rPr lang="pt-BR" sz="2200" dirty="0">
                <a:solidFill>
                  <a:schemeClr val="tx1"/>
                </a:solidFill>
              </a:rPr>
              <a:t>Elaboração do relatório para inclusão do processo em pauta de julgamento – art. 423, II, </a:t>
            </a:r>
            <a:r>
              <a:rPr lang="pt-BR" sz="2200" dirty="0" smtClean="0">
                <a:solidFill>
                  <a:schemeClr val="tx1"/>
                </a:solidFill>
              </a:rPr>
              <a:t>CPP</a:t>
            </a:r>
          </a:p>
          <a:p>
            <a:pPr marL="0" indent="0">
              <a:buNone/>
            </a:pPr>
            <a:endParaRPr lang="pt-BR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200" b="1" dirty="0">
                <a:solidFill>
                  <a:schemeClr val="tx1"/>
                </a:solidFill>
              </a:rPr>
              <a:t>d) </a:t>
            </a:r>
            <a:r>
              <a:rPr lang="pt-BR" sz="2200" dirty="0">
                <a:solidFill>
                  <a:schemeClr val="tx1"/>
                </a:solidFill>
              </a:rPr>
              <a:t>Designação de data para julgamento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3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5</a:t>
            </a:r>
            <a:r>
              <a:rPr lang="pt-BR" sz="3600" b="1" dirty="0">
                <a:solidFill>
                  <a:schemeClr val="tx1"/>
                </a:solidFill>
              </a:rPr>
              <a:t>. Terceira fase do procedimento – Juízo da causa (</a:t>
            </a:r>
            <a:r>
              <a:rPr lang="pt-BR" sz="3600" b="1" i="1" dirty="0">
                <a:solidFill>
                  <a:schemeClr val="tx1"/>
                </a:solidFill>
              </a:rPr>
              <a:t>judicium causae</a:t>
            </a:r>
            <a:r>
              <a:rPr lang="pt-BR" sz="3600" b="1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endParaRPr lang="pt-BR" sz="36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t-BR" sz="3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		Fonte: NUCCI</a:t>
            </a:r>
            <a:r>
              <a:rPr lang="pt-BR" sz="2400" dirty="0">
                <a:solidFill>
                  <a:schemeClr val="tx1"/>
                </a:solidFill>
              </a:rPr>
              <a:t>, Guilherme de Souza. </a:t>
            </a:r>
            <a:r>
              <a:rPr lang="pt-BR" sz="2400" i="1" dirty="0">
                <a:solidFill>
                  <a:schemeClr val="tx1"/>
                </a:solidFill>
              </a:rPr>
              <a:t>Código de </a:t>
            </a:r>
            <a:r>
              <a:rPr lang="pt-BR" sz="2400" i="1" dirty="0" smtClean="0">
                <a:solidFill>
                  <a:schemeClr val="tx1"/>
                </a:solidFill>
              </a:rPr>
              <a:t>			Processo </a:t>
            </a:r>
            <a:r>
              <a:rPr lang="pt-BR" sz="2400" i="1" dirty="0">
                <a:solidFill>
                  <a:schemeClr val="tx1"/>
                </a:solidFill>
              </a:rPr>
              <a:t>Penal Comentado</a:t>
            </a:r>
            <a:r>
              <a:rPr lang="pt-BR" sz="2400" dirty="0">
                <a:solidFill>
                  <a:schemeClr val="tx1"/>
                </a:solidFill>
              </a:rPr>
              <a:t>. 9ª ed. São Paulo: </a:t>
            </a:r>
            <a:r>
              <a:rPr lang="pt-BR" sz="2400" dirty="0" smtClean="0">
                <a:solidFill>
                  <a:schemeClr val="tx1"/>
                </a:solidFill>
              </a:rPr>
              <a:t>		Revista </a:t>
            </a:r>
            <a:r>
              <a:rPr lang="pt-BR" sz="2400" dirty="0">
                <a:solidFill>
                  <a:schemeClr val="tx1"/>
                </a:solidFill>
              </a:rPr>
              <a:t>dos Tribunais, 2009, pp. 856/858  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lvl="0"/>
            <a:endParaRPr lang="pt-BR" dirty="0" smtClean="0"/>
          </a:p>
          <a:p>
            <a:endParaRPr lang="pt-BR" dirty="0"/>
          </a:p>
        </p:txBody>
      </p:sp>
      <p:sp>
        <p:nvSpPr>
          <p:cNvPr id="4" name="AutoShape 2" descr="http://www.expresso.pe.gov.br/expressoMail1_2/inc/show_img.php?msg_num=10008&amp;msg_folder=INBOX&amp;msg_part=2"/>
          <p:cNvSpPr>
            <a:spLocks noChangeAspect="1" noChangeArrowheads="1"/>
          </p:cNvSpPr>
          <p:nvPr/>
        </p:nvSpPr>
        <p:spPr bwMode="auto">
          <a:xfrm>
            <a:off x="155575" y="-3709988"/>
            <a:ext cx="11496675" cy="773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182</TotalTime>
  <Words>321</Words>
  <Application>Microsoft Office PowerPoint</Application>
  <PresentationFormat>Apresentação na tela (4:3)</PresentationFormat>
  <Paragraphs>77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Viagem</vt:lpstr>
      <vt:lpstr>PROCEDIMENTO RELATIVO AOS PROCESSOS DA COMPETÊNCIA DO TRIBUNAL DO JÚRI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 AGRÁRIO</dc:title>
  <dc:creator>Walmar Isacksson Jucá</dc:creator>
  <cp:lastModifiedBy>Alexandre</cp:lastModifiedBy>
  <cp:revision>19</cp:revision>
  <dcterms:created xsi:type="dcterms:W3CDTF">2013-03-18T13:37:49Z</dcterms:created>
  <dcterms:modified xsi:type="dcterms:W3CDTF">2014-03-02T12:53:56Z</dcterms:modified>
</cp:coreProperties>
</file>