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5" r:id="rId9"/>
    <p:sldId id="263" r:id="rId10"/>
    <p:sldId id="264" r:id="rId11"/>
    <p:sldId id="266" r:id="rId12"/>
    <p:sldId id="267" r:id="rId13"/>
    <p:sldId id="271" r:id="rId14"/>
    <p:sldId id="268" r:id="rId15"/>
    <p:sldId id="272" r:id="rId16"/>
    <p:sldId id="269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8156C-3406-4781-BB14-EE230FDD4841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8355C-F648-4CC9-8478-09824072E7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95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476A9-D356-444E-8EFD-E75861EC933E}" type="datetime1">
              <a:rPr lang="pt-BR" smtClean="0"/>
              <a:t>20/05/2014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B842-F86C-48E0-84AF-0A28B5C8868C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5B89-BC9D-452D-893E-806C5F8C112C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73D-898D-4AED-8116-651AFC2BA60B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168A-F33A-4285-95FA-7848249D48EF}" type="datetime1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C055-1AD0-40F8-9889-C9FCDE36A381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9A465-F4A6-4822-8167-714911F2C724}" type="datetime1">
              <a:rPr lang="pt-BR" smtClean="0"/>
              <a:t>20/05/2014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E680-E820-4BCF-8823-6EAB21B6B266}" type="datetime1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FE3C-2D24-4D3A-8F80-607F5D768968}" type="datetime1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466E-C8AB-4A96-9379-6566A55ED1DB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C83E-67F0-4A4A-9D7B-E424277A4693}" type="datetime1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ADDC10-7718-4A3D-95CC-4953C9D08D9C}" type="datetime1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1A70E-8CE0-41EA-838D-7D9914BFF3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pull dir="d"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i="1" dirty="0"/>
              <a:t> As relações entre Estados</a:t>
            </a: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i="1" dirty="0" smtClean="0"/>
              <a:t>    </a:t>
            </a:r>
            <a:r>
              <a:rPr lang="pt-BR" sz="3000" i="1" dirty="0" smtClean="0"/>
              <a:t>Parágrafo </a:t>
            </a:r>
            <a:r>
              <a:rPr lang="pt-BR" sz="3000" i="1" dirty="0"/>
              <a:t>único.  A República Federativa do Brasil buscará a</a:t>
            </a:r>
            <a:r>
              <a:rPr lang="pt-BR" sz="3000" dirty="0"/>
              <a:t> </a:t>
            </a:r>
            <a:r>
              <a:rPr lang="pt-BR" sz="3000" i="1" dirty="0"/>
              <a:t>integração econômica, política, social e cultural dos povos da América Latina,visando à formação de uma comunidade latino-americana de nações."</a:t>
            </a:r>
            <a:endParaRPr lang="pt-BR" sz="3000" dirty="0"/>
          </a:p>
          <a:p>
            <a:pPr algn="just">
              <a:buNone/>
            </a:pPr>
            <a:r>
              <a:rPr lang="pt-BR" sz="3000" dirty="0"/>
              <a:t> </a:t>
            </a:r>
            <a:r>
              <a:rPr lang="pt-BR" sz="3000" dirty="0" smtClean="0"/>
              <a:t> </a:t>
            </a:r>
          </a:p>
          <a:p>
            <a:pPr algn="just">
              <a:buNone/>
            </a:pPr>
            <a:r>
              <a:rPr lang="pt-BR" sz="3000" dirty="0"/>
              <a:t> </a:t>
            </a:r>
            <a:r>
              <a:rPr lang="pt-BR" sz="3000" dirty="0" smtClean="0"/>
              <a:t>   Nota</a:t>
            </a:r>
            <a:r>
              <a:rPr lang="pt-BR" sz="3000" dirty="0"/>
              <a:t>: O Decreto n.º 350, de 21.11.1991, promulgou o Tratado de Assunção, que estabeleceu o Mercado Comum entre Brasil, Paraguai, Argentina e Uruguai - MERCOSUL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i="1" dirty="0" smtClean="0"/>
              <a:t>      "</a:t>
            </a:r>
            <a:r>
              <a:rPr lang="pt-BR" b="1" i="1" dirty="0"/>
              <a:t>Art. 5</a:t>
            </a:r>
            <a:r>
              <a:rPr lang="pt-BR" b="1" i="1" baseline="30000" dirty="0"/>
              <a:t>o</a:t>
            </a:r>
            <a:r>
              <a:rPr lang="pt-BR" i="1" dirty="0"/>
              <a:t> </a:t>
            </a:r>
            <a:r>
              <a:rPr lang="pt-BR" dirty="0"/>
              <a:t>.........</a:t>
            </a:r>
          </a:p>
          <a:p>
            <a:pPr algn="just">
              <a:buNone/>
            </a:pPr>
            <a:r>
              <a:rPr lang="pt-BR" dirty="0" smtClean="0"/>
              <a:t>LII </a:t>
            </a:r>
            <a:r>
              <a:rPr lang="pt-BR" dirty="0"/>
              <a:t>- não será concedida extradição de estrangeiro por crime político ou de opinião;"</a:t>
            </a:r>
          </a:p>
          <a:p>
            <a:pPr algn="just">
              <a:buNone/>
            </a:pPr>
            <a:r>
              <a:rPr lang="pt-BR" dirty="0"/>
              <a:t> </a:t>
            </a:r>
            <a:endParaRPr lang="pt-BR" dirty="0" smtClean="0"/>
          </a:p>
          <a:p>
            <a:pPr algn="just">
              <a:buNone/>
            </a:pPr>
            <a:r>
              <a:rPr lang="pt-BR" i="1" dirty="0" smtClean="0"/>
              <a:t>     </a:t>
            </a:r>
            <a:r>
              <a:rPr lang="pt-BR" i="1" dirty="0"/>
              <a:t> "</a:t>
            </a:r>
            <a:r>
              <a:rPr lang="pt-BR" b="1" i="1" dirty="0"/>
              <a:t>Art. 84</a:t>
            </a:r>
            <a:r>
              <a:rPr lang="pt-BR" i="1" dirty="0"/>
              <a:t>.  Compete privativamente ao Presidente da República:</a:t>
            </a:r>
            <a:endParaRPr lang="pt-BR" dirty="0"/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r>
              <a:rPr lang="pt-BR" dirty="0"/>
              <a:t>VII - manter relações com Estados estrangeiros e acreditar seus representantes diplomáticos;</a:t>
            </a:r>
          </a:p>
          <a:p>
            <a:pPr algn="just">
              <a:buNone/>
            </a:pPr>
            <a:r>
              <a:rPr lang="pt-BR" dirty="0" smtClean="0"/>
              <a:t>VIII - </a:t>
            </a:r>
            <a:r>
              <a:rPr lang="pt-BR" dirty="0"/>
              <a:t>celebrar tratados, convenções e atos internacionais, sujeitos a referendo do Congresso Nacional; "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r>
              <a:rPr lang="pt-BR" i="1" dirty="0" smtClean="0"/>
              <a:t>   </a:t>
            </a:r>
          </a:p>
          <a:p>
            <a:pPr algn="just">
              <a:buNone/>
            </a:pPr>
            <a:r>
              <a:rPr lang="pt-BR" i="1" dirty="0"/>
              <a:t> </a:t>
            </a:r>
            <a:r>
              <a:rPr lang="pt-BR" i="1" dirty="0" smtClean="0"/>
              <a:t> </a:t>
            </a:r>
            <a:r>
              <a:rPr lang="pt-BR" sz="3000" i="1" dirty="0" smtClean="0"/>
              <a:t>“</a:t>
            </a:r>
            <a:r>
              <a:rPr lang="pt-BR" sz="3000" b="1" i="1" dirty="0"/>
              <a:t>Art. 49</a:t>
            </a:r>
            <a:r>
              <a:rPr lang="pt-BR" sz="3000" i="1" dirty="0"/>
              <a:t>. É da competência exclusiva do Congresso Nacional:</a:t>
            </a:r>
            <a:endParaRPr lang="pt-BR" sz="3000" dirty="0"/>
          </a:p>
          <a:p>
            <a:pPr algn="just">
              <a:buNone/>
            </a:pPr>
            <a:r>
              <a:rPr lang="pt-BR" sz="3000" dirty="0"/>
              <a:t> </a:t>
            </a:r>
          </a:p>
          <a:p>
            <a:pPr algn="just">
              <a:buNone/>
            </a:pPr>
            <a:r>
              <a:rPr lang="pt-BR" sz="3000" dirty="0"/>
              <a:t>I - resolver definitivamente sobre tratados, acordos ou atos internacionais que acarretem encargos ou compromissos gravosos ao </a:t>
            </a:r>
            <a:r>
              <a:rPr lang="pt-BR" sz="3000" dirty="0" smtClean="0"/>
              <a:t>patrimônio nacional</a:t>
            </a:r>
            <a:r>
              <a:rPr lang="pt-BR" sz="3000" dirty="0"/>
              <a:t>;”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RECONHECIMENTO DO ESTADO INTERNACIONALMENTE</a:t>
            </a: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Em </a:t>
            </a:r>
            <a:r>
              <a:rPr lang="pt-BR" dirty="0"/>
              <a:t>estudos anteriores de Teoria Geral do Estado vimos que população permanente, território determinado e governo são os elementos constitutivos do Estado. </a:t>
            </a:r>
            <a:endParaRPr lang="pt-BR" dirty="0" smtClean="0"/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Para </a:t>
            </a:r>
            <a:r>
              <a:rPr lang="pt-BR" dirty="0"/>
              <a:t>o estudo da ordem internacional precisamos acrescentar mais um, qual seja a capacidade de entrar em relação com os demais Estados.  </a:t>
            </a:r>
            <a:endParaRPr lang="pt-BR" dirty="0" smtClean="0"/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r>
              <a:rPr lang="pt-BR" dirty="0" smtClean="0"/>
              <a:t>    Em </a:t>
            </a:r>
            <a:r>
              <a:rPr lang="pt-BR" dirty="0"/>
              <a:t>outras palavras é necessária a existência de um governo soberano capaz de se relacionar internacionalmente.</a:t>
            </a:r>
          </a:p>
          <a:p>
            <a:pPr algn="just">
              <a:buNone/>
            </a:pPr>
            <a:r>
              <a:rPr lang="pt-BR" dirty="0" smtClean="0"/>
              <a:t>    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Com a formação do Estado, surge o problema de seu reconhecimento internacional.  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Reunidos os elementos que constituem um Estado, o governo da nova entidade buscará seu reconhecimento pelos demais membros da comunidade internacional.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    Um exemplo típico é do Brasil: proclamada sua independência em 7 de setembro de 1822, só obteve seu reconhecimento pelo Rei de Portugal em 19 de agosto de 1825, através do Tratado de Paz e Aliança, onde as condições do reconhecimento, inclusive financeiras, se achavam enumeradas.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  <a:r>
              <a:rPr lang="pt-BR" sz="3000" dirty="0" smtClean="0"/>
              <a:t>Cabe </a:t>
            </a:r>
            <a:r>
              <a:rPr lang="pt-BR" sz="3000" dirty="0"/>
              <a:t>aqui ressaltar que um organismo que reúne todos os elementos constitutivos de um Estado tem o direito de assim ser considerado e não deixa de possuir a qualidade de Estado pelo fato de não ser reconhecido</a:t>
            </a:r>
            <a:r>
              <a:rPr lang="pt-BR" sz="3000" dirty="0" smtClean="0"/>
              <a:t>.</a:t>
            </a:r>
          </a:p>
          <a:p>
            <a:pPr algn="just">
              <a:buNone/>
            </a:pPr>
            <a:r>
              <a:rPr lang="pt-BR" sz="3000" dirty="0" smtClean="0"/>
              <a:t>    Mas </a:t>
            </a:r>
            <a:r>
              <a:rPr lang="pt-BR" sz="3000" dirty="0"/>
              <a:t>a personalidade internacional de um Estado surge concomitantemente com o seu reconhecimento.  Sendo que as normas jurídicas internacionais se constituem por meio de acordos, os sujeitos da ordem jurídica internacional começam portanto a existir no momento em que se verifica um primeiro acordo</a:t>
            </a:r>
            <a:r>
              <a:rPr lang="pt-BR" sz="3000" dirty="0" smtClean="0"/>
              <a:t>.</a:t>
            </a:r>
          </a:p>
          <a:p>
            <a:pPr algn="just">
              <a:buNone/>
            </a:pPr>
            <a:r>
              <a:rPr lang="pt-BR" sz="2000" i="1" dirty="0" smtClean="0"/>
              <a:t>                                                                                                                                                     							                      								FIM</a:t>
            </a:r>
            <a:endParaRPr lang="pt-BR" sz="2000" i="1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As </a:t>
            </a:r>
            <a:r>
              <a:rPr lang="pt-BR" dirty="0"/>
              <a:t>relações estatais, historicamente baseadas em contratos e constituindo o objeto do Direito Internacional Público, não podem deixar de interessar à nossa ciência, enquanto os seus participantes forem Estados ou, pelo menos, como tais realmente considerados.</a:t>
            </a:r>
          </a:p>
          <a:p>
            <a:pPr algn="just">
              <a:buNone/>
            </a:pPr>
            <a:r>
              <a:rPr lang="pt-BR" dirty="0" smtClean="0"/>
              <a:t>    E </a:t>
            </a:r>
            <a:r>
              <a:rPr lang="pt-BR" dirty="0"/>
              <a:t>que, para garantir-se a ordem internacional, não há nenhuma necessidade de ofender-se à integridade conceitual dos Estados, atingindo-os no conteúdo de um de seus elementos: o governo independente desde que assim estruturado.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 Deve </a:t>
            </a:r>
            <a:r>
              <a:rPr lang="pt-BR" dirty="0"/>
              <a:t>configurar-se a comunidade universal, sem que os Estados, no entanto, percam as suas capacidades de se governar cada um a si mesmo, com aquele teor de independência, isto é, dispondo do seu poder no mais alto grau, o qual se traduz no exercício pleno da soberania, como reconhecem e proclamam os internacionalistas realmente atualizados com as teorias e os fatos, um dos quais entre nossos autores, anotando os traços paradoxais com que se apresenta o desarmamento mundial, escreve: "A verdade, todavia, é que as dificuldades se fazem cada vez maiores e os Estados não renunciam, o que é essencial, ao apego demasiado à integridade da soberania nacional, considerada como o mais absoluto direito de prover os meios de garanti-los".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 As </a:t>
            </a:r>
            <a:r>
              <a:rPr lang="pt-BR" dirty="0"/>
              <a:t>relações entre Estados são geralmente pacíficas no interesse comum, embora possam ser perturbadas gerando outra sorte de contato, em ambiente de choques ou revides bélicos, como observam aqueles que comparam a interdependência existente entre os homens com a estreita correlação configurada entre os Estados, até porque "o mundo das relações internacionais é um mundo de relações entre homens, um mundo feito por homens e para homens".</a:t>
            </a:r>
          </a:p>
          <a:p>
            <a:pPr algn="just">
              <a:buNone/>
            </a:pPr>
            <a:r>
              <a:rPr lang="pt-BR" dirty="0" smtClean="0"/>
              <a:t>    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Nesse </a:t>
            </a:r>
            <a:r>
              <a:rPr lang="pt-BR" dirty="0"/>
              <a:t>sentido de cooperação entre Estados, mas com diferentes finalidades especificas, surgiram várias instituições internacionais, sempre por acordo e com o objetivo de criar uma nova comunidade internacional.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i="1" dirty="0"/>
              <a:t>A ordem internacional</a:t>
            </a: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O </a:t>
            </a:r>
            <a:r>
              <a:rPr lang="pt-BR" dirty="0"/>
              <a:t>mundo é uma sociedade de Estados, na qual a integração jurídica dos fatores políticos ainda se faz imperfeitamente.</a:t>
            </a:r>
          </a:p>
          <a:p>
            <a:pPr algn="just">
              <a:buNone/>
            </a:pPr>
            <a:r>
              <a:rPr lang="pt-BR" dirty="0" smtClean="0"/>
              <a:t>    Os </a:t>
            </a:r>
            <a:r>
              <a:rPr lang="pt-BR" dirty="0"/>
              <a:t>Estados vivem, tecnicamente, em situação de anarquia, pois embora exista uma ordem jurídica em que todos se integram, não existe um órgão superior de poder, a que todos se submetam.  Este aspecto, aliás, já</a:t>
            </a:r>
            <a:r>
              <a:rPr lang="pt-BR" b="1" dirty="0"/>
              <a:t> </a:t>
            </a:r>
            <a:r>
              <a:rPr lang="pt-BR" dirty="0"/>
              <a:t>foi percebido no começo do século XX e pelo reconhecimento dessa deficiência é que, nos últimos tempos, têm sido criadas muitas organizações internacionais dotadas de um órgão de poder.  Esta é uma inovação importante, que modifica profundamente os termos do relacionamento entre os Estados.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    O </a:t>
            </a:r>
            <a:r>
              <a:rPr lang="pt-BR" dirty="0"/>
              <a:t>dado novo, e sem dúvida de grande importância, é que as circunstâncias gerais exerceram pressão sobre as potências imperialistas e as colônias encontraram, em si próprias, condições para lutar pela independência.  Isso se tornou possível, em grande parte, graças à existência de organismos internacionais e à repulsa ao uso arbitrário da força, o que pressupõe a aceitação geral de certos padrões jurídicos e demonstra que aquelas organizações são realmente úteis e, às vezes, até necessárias.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u="sng" dirty="0"/>
              <a:t>RELAÇÕES INTERNACIONAIS NA CONSTITUIÇÃO BRASILEIRA</a:t>
            </a: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Professor Luiz Andrade - TGE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A70E-8CE0-41EA-838D-7D9914BFF3A2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i="1" dirty="0" smtClean="0"/>
              <a:t>    “</a:t>
            </a:r>
            <a:r>
              <a:rPr lang="pt-BR" b="1" i="1" dirty="0"/>
              <a:t>Art. 4</a:t>
            </a:r>
            <a:r>
              <a:rPr lang="pt-BR" b="1" i="1" baseline="30000" dirty="0"/>
              <a:t>o</a:t>
            </a:r>
            <a:r>
              <a:rPr lang="pt-BR" i="1" dirty="0"/>
              <a:t> . A República Federativa do Brasil </a:t>
            </a:r>
            <a:r>
              <a:rPr lang="pt-BR" i="1" dirty="0" smtClean="0"/>
              <a:t>rege-se nas </a:t>
            </a:r>
            <a:r>
              <a:rPr lang="pt-BR" i="1" dirty="0"/>
              <a:t>suas relações</a:t>
            </a:r>
            <a:r>
              <a:rPr lang="pt-BR" dirty="0"/>
              <a:t> </a:t>
            </a:r>
            <a:r>
              <a:rPr lang="pt-BR" i="1" dirty="0"/>
              <a:t>internacionais pelos seguintes princípios:</a:t>
            </a:r>
            <a:endParaRPr lang="pt-BR" dirty="0"/>
          </a:p>
          <a:p>
            <a:pPr algn="just">
              <a:buNone/>
            </a:pPr>
            <a:r>
              <a:rPr lang="pt-BR" dirty="0"/>
              <a:t>I - independência nacional;</a:t>
            </a:r>
          </a:p>
          <a:p>
            <a:pPr algn="just">
              <a:buNone/>
            </a:pPr>
            <a:r>
              <a:rPr lang="pt-BR" dirty="0"/>
              <a:t>II - prevalência dos direitos humanos;</a:t>
            </a:r>
          </a:p>
          <a:p>
            <a:pPr algn="just">
              <a:buNone/>
            </a:pPr>
            <a:r>
              <a:rPr lang="pt-BR" dirty="0"/>
              <a:t>III - autodeterminação dos povos;</a:t>
            </a:r>
          </a:p>
          <a:p>
            <a:pPr algn="just">
              <a:buNone/>
            </a:pPr>
            <a:r>
              <a:rPr lang="pt-BR" dirty="0"/>
              <a:t>IV - não intervenção;</a:t>
            </a:r>
          </a:p>
          <a:p>
            <a:pPr algn="just">
              <a:buNone/>
            </a:pPr>
            <a:r>
              <a:rPr lang="pt-BR" dirty="0"/>
              <a:t>V - igualdade entre os Estados;</a:t>
            </a:r>
          </a:p>
          <a:p>
            <a:pPr algn="just">
              <a:buNone/>
            </a:pPr>
            <a:r>
              <a:rPr lang="pt-BR" dirty="0"/>
              <a:t>VI - defesa da paz;</a:t>
            </a:r>
          </a:p>
          <a:p>
            <a:pPr algn="just">
              <a:buNone/>
            </a:pPr>
            <a:r>
              <a:rPr lang="pt-BR" dirty="0"/>
              <a:t>VII - solução pacífica dos conflitos;</a:t>
            </a:r>
          </a:p>
          <a:p>
            <a:pPr algn="just">
              <a:buNone/>
            </a:pPr>
            <a:r>
              <a:rPr lang="pt-BR" dirty="0"/>
              <a:t>VIII - repúdio ao terrorismo e ao racismo;</a:t>
            </a:r>
          </a:p>
          <a:p>
            <a:pPr algn="just">
              <a:buNone/>
            </a:pPr>
            <a:r>
              <a:rPr lang="pt-BR" dirty="0"/>
              <a:t>IX - cooperação entre os povos para o progresso da humanidade;</a:t>
            </a:r>
          </a:p>
          <a:p>
            <a:pPr algn="just">
              <a:buNone/>
            </a:pPr>
            <a:r>
              <a:rPr lang="pt-BR" dirty="0"/>
              <a:t>X - concessão de asilo político.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trimônio Líquido">
  <a:themeElements>
    <a:clrScheme name="Patrimônio Líquid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atrimônio Líquid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trimônio Líquid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</TotalTime>
  <Words>662</Words>
  <Application>Microsoft Office PowerPoint</Application>
  <PresentationFormat>Apresentação na tela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Patrimônio Líquido</vt:lpstr>
      <vt:lpstr> As relações entre Estados</vt:lpstr>
      <vt:lpstr>Apresentação do PowerPoint</vt:lpstr>
      <vt:lpstr>Apresentação do PowerPoint</vt:lpstr>
      <vt:lpstr>Apresentação do PowerPoint</vt:lpstr>
      <vt:lpstr>A ordem internacional</vt:lpstr>
      <vt:lpstr>Apresentação do PowerPoint</vt:lpstr>
      <vt:lpstr>Apresentação do PowerPoint</vt:lpstr>
      <vt:lpstr>RELAÇÕES INTERNACIONAIS NA CONSTITUIÇÃO BRASILEIRA</vt:lpstr>
      <vt:lpstr>Apresentação do PowerPoint</vt:lpstr>
      <vt:lpstr>Apresentação do PowerPoint</vt:lpstr>
      <vt:lpstr>Apresentação do PowerPoint</vt:lpstr>
      <vt:lpstr>Apresentação do PowerPoint</vt:lpstr>
      <vt:lpstr>RECONHECIMENTO DO ESTADO INTERNACIONALMENTE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relações entre Estados</dc:title>
  <dc:creator>Escritório Walber</dc:creator>
  <cp:lastModifiedBy>Alexandre</cp:lastModifiedBy>
  <cp:revision>6</cp:revision>
  <dcterms:created xsi:type="dcterms:W3CDTF">2014-05-19T17:55:31Z</dcterms:created>
  <dcterms:modified xsi:type="dcterms:W3CDTF">2014-05-20T18:14:09Z</dcterms:modified>
</cp:coreProperties>
</file>