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</p:sldMasterIdLst>
  <p:notesMasterIdLst>
    <p:notesMasterId r:id="rId35"/>
  </p:notesMasterIdLst>
  <p:sldIdLst>
    <p:sldId id="256" r:id="rId2"/>
    <p:sldId id="257" r:id="rId3"/>
    <p:sldId id="259" r:id="rId4"/>
    <p:sldId id="260" r:id="rId5"/>
    <p:sldId id="268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6" d="100"/>
          <a:sy n="46" d="100"/>
        </p:scale>
        <p:origin x="-1170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47B19D-4634-4379-A956-FA185A2BB47B}" type="datetimeFigureOut">
              <a:rPr lang="pt-BR" smtClean="0"/>
              <a:t>20/05/2014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246FDB-D4BC-4F90-B279-1234E697B6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6554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ângulo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tângulo de cantos arredondados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54C60-9E8E-46D6-83DD-FDBB6E79BF2F}" type="datetime1">
              <a:rPr lang="pt-BR" smtClean="0"/>
              <a:t>20/05/2014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Lei Complementar N°95, de 26 de fevereiro de 1998</a:t>
            </a:r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AB79D01-AB51-46A2-80E6-92773E360D3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spli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E8145-C7EB-46CB-AD1B-8B55A19EA550}" type="datetime1">
              <a:rPr lang="pt-BR" smtClean="0"/>
              <a:t>20/05/2014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Lei Complementar N°95, de 26 de fevereiro de 1998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79D01-AB51-46A2-80E6-92773E360D3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>
    <p:spli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9D099-9438-4D45-AAF9-4689CB73B237}" type="datetime1">
              <a:rPr lang="pt-BR" smtClean="0"/>
              <a:t>20/05/2014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Lei Complementar N°95, de 26 de fevereiro de 1998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79D01-AB51-46A2-80E6-92773E360D3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>
    <p:spli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04FC5-0FD8-4EF5-9553-0591234BB929}" type="datetime1">
              <a:rPr lang="pt-BR" smtClean="0"/>
              <a:t>20/05/2014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Lei Complementar N°95, de 26 de fevereiro de 1998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79D01-AB51-46A2-80E6-92773E360D3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  <p:transition spd="med">
    <p:spli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tângulo de cantos arredondados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8EB17-F1EE-41E8-9BA4-9DF4A37C6D7A}" type="datetime1">
              <a:rPr lang="pt-BR" smtClean="0"/>
              <a:t>20/05/2014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pt-BR" smtClean="0"/>
              <a:t>Lei Complementar N°95, de 26 de fevereiro de 1998</a:t>
            </a:r>
            <a:endParaRPr lang="pt-BR"/>
          </a:p>
        </p:txBody>
      </p:sp>
      <p:sp>
        <p:nvSpPr>
          <p:cNvPr id="7" name="Retângulo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AB79D01-AB51-46A2-80E6-92773E360D3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spli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F405E-2205-44FB-B040-4BBBA7496253}" type="datetime1">
              <a:rPr lang="pt-BR" smtClean="0"/>
              <a:t>20/05/2014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Lei Complementar N°95, de 26 de fevereiro de 1998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79D01-AB51-46A2-80E6-92773E360D3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  <p:transition spd="med">
    <p:spli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C721C-4028-4D91-A0C2-A013738DDBE4}" type="datetime1">
              <a:rPr lang="pt-BR" smtClean="0"/>
              <a:t>20/05/2014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Lei Complementar N°95, de 26 de fevereiro de 1998</a:t>
            </a: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79D01-AB51-46A2-80E6-92773E360D3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  <p:transition spd="med">
    <p:spli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D894E-766B-4585-AA16-E209BD179C93}" type="datetime1">
              <a:rPr lang="pt-BR" smtClean="0"/>
              <a:t>20/05/2014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Lei Complementar N°95, de 26 de fevereiro de 1998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79D01-AB51-46A2-80E6-92773E360D3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>
    <p:spli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6B6CA-CF56-4813-91C1-4426EBEC8024}" type="datetime1">
              <a:rPr lang="pt-BR" smtClean="0"/>
              <a:t>20/05/2014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Lei Complementar N°95, de 26 de fevereiro de 1998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79D01-AB51-46A2-80E6-92773E360D3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>
    <p:spli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tângulo de cantos arredondados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6642C-6A92-423B-8300-BC334DF9784E}" type="datetime1">
              <a:rPr lang="pt-BR" smtClean="0"/>
              <a:t>20/05/2014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Lei Complementar N°95, de 26 de fevereiro de 1998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79D01-AB51-46A2-80E6-92773E360D3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  <p:transition spd="med">
    <p:spli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C00A3-B104-4D51-AC36-098587A79022}" type="datetime1">
              <a:rPr lang="pt-BR" smtClean="0"/>
              <a:t>20/05/2014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pt-BR" smtClean="0"/>
              <a:t>Lei Complementar N°95, de 26 de fevereiro de 1998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AB79D01-AB51-46A2-80E6-92773E360D3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Retângulo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tângulo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masterClrMapping/>
  </p:clrMapOvr>
  <p:transition spd="med">
    <p:spli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tângulo de cantos arredondados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9BF7D83-E5FD-4A41-A600-3F5DCB917333}" type="datetime1">
              <a:rPr lang="pt-BR" smtClean="0"/>
              <a:t>20/05/2014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Lei Complementar N°95, de 26 de fevereiro de 1998</a:t>
            </a:r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AB79D01-AB51-46A2-80E6-92773E360D3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 spd="med">
    <p:split/>
  </p:transition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legislacao.planalto.gov.br/legisla/legislacao.nsf/Viw_Identificacao/lcp%2095-1998?OpenDocument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lanalto.gov.br/ccivil_03/leis/lcp/Lcp107.htm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lanalto.gov.br/ccivil_03/leis/lcp/Lcp107.htm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lanalto.gov.br/ccivil_03/leis/lcp/Lcp107.htm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lanalto.gov.br/ccivil_03/leis/lcp/Lcp107.htm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lanalto.gov.br/ccivil_03/Constituicao/Constituicao.htm" TargetMode="External"/><Relationship Id="rId2" Type="http://schemas.openxmlformats.org/officeDocument/2006/relationships/hyperlink" Target="http://www.planalto.gov.br/ccivil_03/leis/lcp/Lcp107.ht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lanalto.gov.br/ccivil_03/leis/lcp/lcp95.htm" TargetMode="External"/><Relationship Id="rId2" Type="http://schemas.openxmlformats.org/officeDocument/2006/relationships/hyperlink" Target="http://www.planalto.gov.br/ccivil_03/leis/Mensagem_Veto/1998/Mv0258-98.htm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planalto.gov.br/ccivil_03/decreto/2002/D4176.htm" TargetMode="External"/><Relationship Id="rId4" Type="http://schemas.openxmlformats.org/officeDocument/2006/relationships/hyperlink" Target="http://www.planalto.gov.br/ccivil_03/decreto/D2954.htm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lanalto.gov.br/ccivil_03/leis/lcp/Lcp107.htm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lanalto.gov.br/ccivil_03/Constituicao/Constituicao.htm" TargetMode="External"/><Relationship Id="rId2" Type="http://schemas.openxmlformats.org/officeDocument/2006/relationships/hyperlink" Target="http://www.planalto.gov.br/ccivil_03/leis/lcp/Lcp107.htm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lanalto.gov.br/ccivil_03/leis/lcp/Lcp107.htm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lanalto.gov.br/ccivil_03/leis/lcp/Lcp107.htm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lanalto.gov.br/ccivil_03/leis/lcp/Lcp107.htm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lanalto.gov.br/ccivil_03/leis/lcp/Lcp107.htm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lanalto.gov.br/ccivil_03/leis/lcp/Lcp107.htm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lanalto.gov.br/ccivil_03/leis/lcp/Lcp107.htm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lanalto.gov.br/ccivil_03/leis/lcp/Lcp107.htm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lanalto.gov.br/ccivil_03/Constituicao/Constituicao.ht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b="1" u="sng" dirty="0">
                <a:hlinkClick r:id="rId2"/>
              </a:rPr>
              <a:t>LEI COMPLEMENTAR Nº 95, DE 26 DE FEVEREIRO DE 1998</a:t>
            </a:r>
            <a:endParaRPr lang="pt-BR" dirty="0"/>
          </a:p>
          <a:p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908720"/>
            <a:ext cx="7772400" cy="2691731"/>
          </a:xfrm>
        </p:spPr>
        <p:txBody>
          <a:bodyPr>
            <a:noAutofit/>
          </a:bodyPr>
          <a:lstStyle/>
          <a:p>
            <a:r>
              <a:rPr lang="pt-BR" sz="3200" b="1" dirty="0">
                <a:latin typeface="Arial" pitchFamily="34" charset="0"/>
                <a:cs typeface="Arial" pitchFamily="34" charset="0"/>
              </a:rPr>
              <a:t>Presidência da República</a:t>
            </a:r>
            <a:br>
              <a:rPr lang="pt-BR" sz="3200" b="1" dirty="0">
                <a:latin typeface="Arial" pitchFamily="34" charset="0"/>
                <a:cs typeface="Arial" pitchFamily="34" charset="0"/>
              </a:rPr>
            </a:br>
            <a:r>
              <a:rPr lang="pt-BR" sz="3200" b="1" dirty="0">
                <a:latin typeface="Arial" pitchFamily="34" charset="0"/>
                <a:cs typeface="Arial" pitchFamily="34" charset="0"/>
              </a:rPr>
              <a:t>Casa Civil</a:t>
            </a:r>
            <a:br>
              <a:rPr lang="pt-BR" sz="3200" b="1" dirty="0">
                <a:latin typeface="Arial" pitchFamily="34" charset="0"/>
                <a:cs typeface="Arial" pitchFamily="34" charset="0"/>
              </a:rPr>
            </a:br>
            <a:r>
              <a:rPr lang="pt-BR" sz="3200" b="1" dirty="0">
                <a:latin typeface="Arial" pitchFamily="34" charset="0"/>
                <a:cs typeface="Arial" pitchFamily="34" charset="0"/>
              </a:rPr>
              <a:t>Subchefia para Assuntos Jurídicos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pt-BR" sz="26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pt-BR" sz="2600" b="1" dirty="0" smtClean="0">
                <a:latin typeface="Arial" pitchFamily="34" charset="0"/>
                <a:cs typeface="Arial" pitchFamily="34" charset="0"/>
              </a:rPr>
              <a:t>Art. 8º </a:t>
            </a:r>
            <a:r>
              <a:rPr lang="pt-BR" sz="2600" dirty="0" smtClean="0">
                <a:latin typeface="Arial" pitchFamily="34" charset="0"/>
                <a:cs typeface="Arial" pitchFamily="34" charset="0"/>
              </a:rPr>
              <a:t>A vigência da lei será indicada de forma expressa e de modo a contemplar prazo razoável para que dela se tenha amplo conhecimento, reservada a cláusula "entra em vigor na data de sua publicação" para as leis de pequena repercussão.</a:t>
            </a:r>
          </a:p>
          <a:p>
            <a:pPr algn="just">
              <a:buNone/>
            </a:pPr>
            <a:r>
              <a:rPr lang="pt-BR" sz="2600" dirty="0" smtClean="0">
                <a:latin typeface="Arial" pitchFamily="34" charset="0"/>
                <a:cs typeface="Arial" pitchFamily="34" charset="0"/>
              </a:rPr>
              <a:t>    </a:t>
            </a:r>
          </a:p>
          <a:p>
            <a:pPr algn="just">
              <a:buNone/>
            </a:pPr>
            <a:r>
              <a:rPr lang="pt-BR" sz="2600" b="1" dirty="0" smtClean="0">
                <a:latin typeface="Arial" pitchFamily="34" charset="0"/>
                <a:cs typeface="Arial" pitchFamily="34" charset="0"/>
              </a:rPr>
              <a:t>    § 1º </a:t>
            </a:r>
            <a:r>
              <a:rPr lang="pt-BR" sz="2600" dirty="0" smtClean="0">
                <a:latin typeface="Arial" pitchFamily="34" charset="0"/>
                <a:cs typeface="Arial" pitchFamily="34" charset="0"/>
              </a:rPr>
              <a:t>A contagem do prazo para entrada em vigor das leis que estabeleçam período de vacância far-se-á com a inclusão da data da publicação e do último dia do prazo, entrando em vigor no dia subsequente à sua consumação integral. </a:t>
            </a:r>
            <a:r>
              <a:rPr lang="pt-BR" sz="2600" u="sng" dirty="0" smtClean="0">
                <a:latin typeface="Arial" pitchFamily="34" charset="0"/>
                <a:cs typeface="Arial" pitchFamily="34" charset="0"/>
                <a:hlinkClick r:id="rId2"/>
              </a:rPr>
              <a:t>(Incluído pela Lei Complementar nº 107, de 26.4.2001)</a:t>
            </a:r>
            <a:endParaRPr lang="pt-BR" sz="26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sz="26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pt-BR" sz="2600" b="1" dirty="0" smtClean="0">
                <a:latin typeface="Arial" pitchFamily="34" charset="0"/>
                <a:cs typeface="Arial" pitchFamily="34" charset="0"/>
              </a:rPr>
              <a:t>§ 2º </a:t>
            </a:r>
            <a:r>
              <a:rPr lang="pt-BR" sz="2600" dirty="0" smtClean="0">
                <a:latin typeface="Arial" pitchFamily="34" charset="0"/>
                <a:cs typeface="Arial" pitchFamily="34" charset="0"/>
              </a:rPr>
              <a:t>As leis que estabeleçam período de vacância deverão utilizar a cláusula ‘esta lei entra em vigor após decorridos (o número de) dias de sua publicação oficial’ </a:t>
            </a:r>
            <a:r>
              <a:rPr lang="pt-BR" sz="2600" u="sng" dirty="0" smtClean="0">
                <a:latin typeface="Arial" pitchFamily="34" charset="0"/>
                <a:cs typeface="Arial" pitchFamily="34" charset="0"/>
                <a:hlinkClick r:id="rId2"/>
              </a:rPr>
              <a:t>(Incluído pela Lei Complementar nº 107, de 26.4.2001)</a:t>
            </a:r>
            <a:endParaRPr lang="pt-BR" sz="2600" dirty="0" smtClean="0"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Lei Complementar N°95, de 26 de fevereiro de 1998</a:t>
            </a:r>
            <a:endParaRPr lang="pt-BR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endParaRPr lang="pt-BR" dirty="0" smtClean="0"/>
          </a:p>
          <a:p>
            <a:pPr algn="just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Art. 9º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A cláusula de revogação deverá enumerar, expressamente, as leis ou disposições legais revogadas.    </a:t>
            </a:r>
            <a:r>
              <a:rPr lang="pt-BR" sz="2400" u="sng" dirty="0" smtClean="0">
                <a:latin typeface="Arial" pitchFamily="34" charset="0"/>
                <a:cs typeface="Arial" pitchFamily="34" charset="0"/>
                <a:hlinkClick r:id="rId2"/>
              </a:rPr>
              <a:t>(Redação dada pela Lei Complementar nº 107, de 26.4.2001)</a:t>
            </a: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  Parágrafo único. (VETADO) </a:t>
            </a:r>
            <a:r>
              <a:rPr lang="pt-BR" sz="2400" u="sng" dirty="0" smtClean="0">
                <a:latin typeface="Arial" pitchFamily="34" charset="0"/>
                <a:cs typeface="Arial" pitchFamily="34" charset="0"/>
                <a:hlinkClick r:id="rId2"/>
              </a:rPr>
              <a:t>(Incluído pela Lei Complementar nº 107, de 26.4.2001)</a:t>
            </a: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Lei Complementar N°95, de 26 de fevereiro de 1998</a:t>
            </a:r>
            <a:endParaRPr lang="pt-BR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algn="ctr">
              <a:buNone/>
            </a:pPr>
            <a:endParaRPr lang="pt-BR" dirty="0" smtClean="0"/>
          </a:p>
          <a:p>
            <a:pPr algn="ctr">
              <a:buNone/>
            </a:pPr>
            <a:endParaRPr lang="pt-BR" dirty="0" smtClean="0"/>
          </a:p>
          <a:p>
            <a:pPr algn="ctr">
              <a:buNone/>
            </a:pPr>
            <a:endParaRPr lang="pt-BR" dirty="0" smtClean="0"/>
          </a:p>
          <a:p>
            <a:pPr algn="ctr">
              <a:buNone/>
            </a:pPr>
            <a:endParaRPr lang="pt-BR" dirty="0" smtClean="0"/>
          </a:p>
          <a:p>
            <a:pPr algn="ctr">
              <a:buNone/>
            </a:pPr>
            <a:endParaRPr lang="pt-BR" dirty="0" smtClean="0"/>
          </a:p>
          <a:p>
            <a:pPr algn="ctr">
              <a:buNone/>
            </a:pPr>
            <a:r>
              <a:rPr lang="pt-BR" dirty="0" smtClean="0"/>
              <a:t>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Seção II</a:t>
            </a:r>
          </a:p>
          <a:p>
            <a:pPr algn="ctr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Da Articulação e da Redação das Leis</a:t>
            </a:r>
          </a:p>
          <a:p>
            <a:pPr>
              <a:buNone/>
            </a:pP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Lei Complementar N°95, de 26 de fevereiro de 1998</a:t>
            </a:r>
            <a:endParaRPr lang="pt-BR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8229600" cy="6192688"/>
          </a:xfrm>
        </p:spPr>
        <p:txBody>
          <a:bodyPr>
            <a:normAutofit fontScale="62500" lnSpcReduction="20000"/>
          </a:bodyPr>
          <a:lstStyle/>
          <a:p>
            <a:pPr algn="just"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      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Art. 10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. Os textos legais serão articulados com observância dos seguintes princípios:</a:t>
            </a:r>
          </a:p>
          <a:p>
            <a:pPr algn="just"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      </a:t>
            </a:r>
          </a:p>
          <a:p>
            <a:pPr algn="just">
              <a:buNone/>
            </a:pPr>
            <a:r>
              <a:rPr lang="pt-BR" b="1" dirty="0" smtClean="0">
                <a:latin typeface="Arial" pitchFamily="34" charset="0"/>
                <a:cs typeface="Arial" pitchFamily="34" charset="0"/>
              </a:rPr>
              <a:t>       I -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a unidade básica de articulação será o artigo, indicado pela abreviatura "Art.", seguida de numeração ordinal até o nono e cardinal a partir deste;</a:t>
            </a:r>
          </a:p>
          <a:p>
            <a:pPr algn="just">
              <a:buNone/>
            </a:pPr>
            <a:r>
              <a:rPr lang="pt-BR" b="1" dirty="0" smtClean="0">
                <a:latin typeface="Arial" pitchFamily="34" charset="0"/>
                <a:cs typeface="Arial" pitchFamily="34" charset="0"/>
              </a:rPr>
              <a:t>       II -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os artigos desdobrar-se-ão em parágrafos ou em incisos; os parágrafos em incisos, os incisos em alíneas e as alíneas em itens;</a:t>
            </a:r>
          </a:p>
          <a:p>
            <a:pPr algn="just">
              <a:buNone/>
            </a:pPr>
            <a:r>
              <a:rPr lang="pt-BR" b="1" dirty="0" smtClean="0">
                <a:latin typeface="Arial" pitchFamily="34" charset="0"/>
                <a:cs typeface="Arial" pitchFamily="34" charset="0"/>
              </a:rPr>
              <a:t>       III -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os parágrafos serão representados pelo sinal gráfico "§", seguido de numeração ordinal até o nono e cardinal a partir deste, utilizando-se, quando existente apenas um, a expressão "parágrafo único" por extenso;</a:t>
            </a:r>
          </a:p>
          <a:p>
            <a:pPr algn="just">
              <a:buNone/>
            </a:pPr>
            <a:r>
              <a:rPr lang="pt-BR" b="1" dirty="0" smtClean="0">
                <a:latin typeface="Arial" pitchFamily="34" charset="0"/>
                <a:cs typeface="Arial" pitchFamily="34" charset="0"/>
              </a:rPr>
              <a:t>       IV -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os incisos serão representados por algarismos romanos, as alíneas por letras minúsculas e os itens por algarismos arábicos;</a:t>
            </a:r>
          </a:p>
          <a:p>
            <a:pPr algn="just"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      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V -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o agrupamento de artigos poderá constituir Subseções; o de Subseções, a Seção; o de Seções, o Capítulo; o de Capítulos, o Título; o de Títulos, o Livro e o de Livros, a Parte;</a:t>
            </a:r>
          </a:p>
          <a:p>
            <a:pPr algn="just"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      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VI -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os Capítulos, Títulos, Livros e Partes serão grafados em letras maiúsculas e identificados por algarismos romanos, podendo estas últimas desdobrar-se em Parte Geral e Parte Especial ou ser subdivididas em partes expressas em numeral ordinal, por extenso;</a:t>
            </a:r>
          </a:p>
          <a:p>
            <a:pPr algn="just"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      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VII -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as Subseções e Seções serão identificadas em algarismos romanos, grafadas em letras minúsculas e postas em negrito ou caracteres que as coloquem em realce;</a:t>
            </a:r>
          </a:p>
          <a:p>
            <a:pPr algn="just"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      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VIII -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a composição prevista no inciso V poderá também compreender agrupamentos em Disposições Preliminares, Gerais, Finais ou Transitórias, conforme necessário.</a:t>
            </a: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Lei Complementar N°95, de 26 de fevereiro de 1998</a:t>
            </a:r>
            <a:endParaRPr lang="pt-BR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pt-BR" sz="3400" b="1" dirty="0" smtClean="0"/>
              <a:t>      </a:t>
            </a:r>
            <a:r>
              <a:rPr lang="pt-BR" sz="3400" b="1" dirty="0" smtClean="0">
                <a:latin typeface="Arial" pitchFamily="34" charset="0"/>
                <a:cs typeface="Arial" pitchFamily="34" charset="0"/>
              </a:rPr>
              <a:t>Art. 11</a:t>
            </a:r>
            <a:r>
              <a:rPr lang="pt-BR" sz="3400" dirty="0" smtClean="0">
                <a:latin typeface="Arial" pitchFamily="34" charset="0"/>
                <a:cs typeface="Arial" pitchFamily="34" charset="0"/>
              </a:rPr>
              <a:t>. As disposições normativas serão redigidas com clareza, precisão e ordem lógica, observadas, para esse propósito, as seguintes normas:</a:t>
            </a:r>
          </a:p>
          <a:p>
            <a:pPr algn="just">
              <a:buNone/>
            </a:pPr>
            <a:r>
              <a:rPr lang="pt-BR" sz="3400" dirty="0" smtClean="0">
                <a:latin typeface="Arial" pitchFamily="34" charset="0"/>
                <a:cs typeface="Arial" pitchFamily="34" charset="0"/>
              </a:rPr>
              <a:t>     </a:t>
            </a:r>
          </a:p>
          <a:p>
            <a:pPr algn="just">
              <a:buNone/>
            </a:pPr>
            <a:r>
              <a:rPr lang="pt-BR" sz="3400" b="1" dirty="0" smtClean="0">
                <a:latin typeface="Arial" pitchFamily="34" charset="0"/>
                <a:cs typeface="Arial" pitchFamily="34" charset="0"/>
              </a:rPr>
              <a:t>     I - </a:t>
            </a:r>
            <a:r>
              <a:rPr lang="pt-BR" sz="3400" dirty="0" smtClean="0">
                <a:latin typeface="Arial" pitchFamily="34" charset="0"/>
                <a:cs typeface="Arial" pitchFamily="34" charset="0"/>
              </a:rPr>
              <a:t>para a obtenção de clareza:</a:t>
            </a:r>
          </a:p>
          <a:p>
            <a:pPr algn="just">
              <a:buNone/>
            </a:pPr>
            <a:r>
              <a:rPr lang="pt-BR" sz="34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pt-BR" sz="3400" b="1" dirty="0" smtClean="0">
                <a:latin typeface="Arial" pitchFamily="34" charset="0"/>
                <a:cs typeface="Arial" pitchFamily="34" charset="0"/>
              </a:rPr>
              <a:t>a) </a:t>
            </a:r>
            <a:r>
              <a:rPr lang="pt-BR" sz="3400" dirty="0" smtClean="0">
                <a:latin typeface="Arial" pitchFamily="34" charset="0"/>
                <a:cs typeface="Arial" pitchFamily="34" charset="0"/>
              </a:rPr>
              <a:t>usar as palavras e as expressões em seu sentido comum, salvo quando a norma versar sobre assunto técnico, hipótese em que se empregará a nomenclatura própria da área em que se esteja legislando;</a:t>
            </a:r>
          </a:p>
          <a:p>
            <a:pPr algn="just">
              <a:buNone/>
            </a:pPr>
            <a:r>
              <a:rPr lang="pt-BR" sz="3400" b="1" dirty="0" smtClean="0">
                <a:latin typeface="Arial" pitchFamily="34" charset="0"/>
                <a:cs typeface="Arial" pitchFamily="34" charset="0"/>
              </a:rPr>
              <a:t>    b) </a:t>
            </a:r>
            <a:r>
              <a:rPr lang="pt-BR" sz="3400" dirty="0" smtClean="0">
                <a:latin typeface="Arial" pitchFamily="34" charset="0"/>
                <a:cs typeface="Arial" pitchFamily="34" charset="0"/>
              </a:rPr>
              <a:t>usar frases curtas e concisas;</a:t>
            </a:r>
          </a:p>
          <a:p>
            <a:pPr algn="just">
              <a:buNone/>
            </a:pPr>
            <a:r>
              <a:rPr lang="pt-BR" sz="3400" b="1" dirty="0" smtClean="0">
                <a:latin typeface="Arial" pitchFamily="34" charset="0"/>
                <a:cs typeface="Arial" pitchFamily="34" charset="0"/>
              </a:rPr>
              <a:t>    c) </a:t>
            </a:r>
            <a:r>
              <a:rPr lang="pt-BR" sz="3400" dirty="0" smtClean="0">
                <a:latin typeface="Arial" pitchFamily="34" charset="0"/>
                <a:cs typeface="Arial" pitchFamily="34" charset="0"/>
              </a:rPr>
              <a:t>construir as orações na ordem direta, evitando preciosismo, neologismo e adjetivações dispensáveis;</a:t>
            </a:r>
          </a:p>
          <a:p>
            <a:pPr algn="just">
              <a:buNone/>
            </a:pPr>
            <a:r>
              <a:rPr lang="pt-BR" sz="34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pt-BR" sz="3400" b="1" dirty="0" smtClean="0">
                <a:latin typeface="Arial" pitchFamily="34" charset="0"/>
                <a:cs typeface="Arial" pitchFamily="34" charset="0"/>
              </a:rPr>
              <a:t>d) </a:t>
            </a:r>
            <a:r>
              <a:rPr lang="pt-BR" sz="3400" dirty="0" smtClean="0">
                <a:latin typeface="Arial" pitchFamily="34" charset="0"/>
                <a:cs typeface="Arial" pitchFamily="34" charset="0"/>
              </a:rPr>
              <a:t>buscar a uniformidade do tempo verbal em todo o texto das normas legais, dando preferência ao tempo presente ou ao futuro simples do presente;</a:t>
            </a:r>
          </a:p>
          <a:p>
            <a:pPr algn="just">
              <a:buNone/>
            </a:pPr>
            <a:r>
              <a:rPr lang="pt-BR" sz="3400" b="1" dirty="0" smtClean="0">
                <a:latin typeface="Arial" pitchFamily="34" charset="0"/>
                <a:cs typeface="Arial" pitchFamily="34" charset="0"/>
              </a:rPr>
              <a:t>    e) </a:t>
            </a:r>
            <a:r>
              <a:rPr lang="pt-BR" sz="3400" dirty="0" smtClean="0">
                <a:latin typeface="Arial" pitchFamily="34" charset="0"/>
                <a:cs typeface="Arial" pitchFamily="34" charset="0"/>
              </a:rPr>
              <a:t>usar os recursos de pontuação de forma judiciosa, evitando os abusos de caráter estilístico;</a:t>
            </a:r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Lei Complementar N°95, de 26 de fevereiro de 1998</a:t>
            </a:r>
            <a:endParaRPr lang="pt-BR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32500" lnSpcReduction="20000"/>
          </a:bodyPr>
          <a:lstStyle/>
          <a:p>
            <a:pPr algn="just">
              <a:buNone/>
            </a:pPr>
            <a:r>
              <a:rPr lang="pt-BR" b="1" dirty="0" smtClean="0"/>
              <a:t>           </a:t>
            </a:r>
            <a:r>
              <a:rPr lang="pt-BR" sz="4500" b="1" dirty="0" smtClean="0">
                <a:latin typeface="Arial" pitchFamily="34" charset="0"/>
                <a:cs typeface="Arial" pitchFamily="34" charset="0"/>
              </a:rPr>
              <a:t>II - </a:t>
            </a:r>
            <a:r>
              <a:rPr lang="pt-BR" sz="4500" dirty="0" smtClean="0">
                <a:latin typeface="Arial" pitchFamily="34" charset="0"/>
                <a:cs typeface="Arial" pitchFamily="34" charset="0"/>
              </a:rPr>
              <a:t>para a obtenção de precisão:</a:t>
            </a:r>
          </a:p>
          <a:p>
            <a:pPr algn="just">
              <a:buNone/>
            </a:pPr>
            <a:endParaRPr lang="pt-BR" sz="45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sz="45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pt-BR" sz="4500" b="1" dirty="0" smtClean="0">
                <a:latin typeface="Arial" pitchFamily="34" charset="0"/>
                <a:cs typeface="Arial" pitchFamily="34" charset="0"/>
              </a:rPr>
              <a:t> a) </a:t>
            </a:r>
            <a:r>
              <a:rPr lang="pt-BR" sz="4500" dirty="0" smtClean="0">
                <a:latin typeface="Arial" pitchFamily="34" charset="0"/>
                <a:cs typeface="Arial" pitchFamily="34" charset="0"/>
              </a:rPr>
              <a:t>articular a linguagem, técnica ou comum, de modo a ensejar perfeita compreensão do objetivo da lei e a permitir que seu texto evidencie com clareza o conteúdo e o alcance que o legislador pretende dar à norma;</a:t>
            </a:r>
          </a:p>
          <a:p>
            <a:pPr algn="just">
              <a:buNone/>
            </a:pPr>
            <a:r>
              <a:rPr lang="pt-BR" sz="4500" b="1" dirty="0" smtClean="0">
                <a:latin typeface="Arial" pitchFamily="34" charset="0"/>
                <a:cs typeface="Arial" pitchFamily="34" charset="0"/>
              </a:rPr>
              <a:t>      b) </a:t>
            </a:r>
            <a:r>
              <a:rPr lang="pt-BR" sz="4500" dirty="0" smtClean="0">
                <a:latin typeface="Arial" pitchFamily="34" charset="0"/>
                <a:cs typeface="Arial" pitchFamily="34" charset="0"/>
              </a:rPr>
              <a:t>expressar a ideia, quando repetida no texto, por meio das mesmas palavras, evitando o emprego de sinonímia com propósito meramente estilístico;</a:t>
            </a:r>
          </a:p>
          <a:p>
            <a:pPr algn="just">
              <a:buNone/>
            </a:pPr>
            <a:r>
              <a:rPr lang="pt-BR" sz="45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pt-BR" sz="4500" b="1" dirty="0" smtClean="0">
                <a:latin typeface="Arial" pitchFamily="34" charset="0"/>
                <a:cs typeface="Arial" pitchFamily="34" charset="0"/>
              </a:rPr>
              <a:t>c) </a:t>
            </a:r>
            <a:r>
              <a:rPr lang="pt-BR" sz="4500" dirty="0" smtClean="0">
                <a:latin typeface="Arial" pitchFamily="34" charset="0"/>
                <a:cs typeface="Arial" pitchFamily="34" charset="0"/>
              </a:rPr>
              <a:t>evitar o emprego de expressão ou palavra que confira duplo sentido ao texto;</a:t>
            </a:r>
          </a:p>
          <a:p>
            <a:pPr algn="just">
              <a:buNone/>
            </a:pPr>
            <a:r>
              <a:rPr lang="pt-BR" sz="45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pt-BR" sz="4500" b="1" dirty="0" smtClean="0">
                <a:latin typeface="Arial" pitchFamily="34" charset="0"/>
                <a:cs typeface="Arial" pitchFamily="34" charset="0"/>
              </a:rPr>
              <a:t>d) </a:t>
            </a:r>
            <a:r>
              <a:rPr lang="pt-BR" sz="4500" dirty="0" smtClean="0">
                <a:latin typeface="Arial" pitchFamily="34" charset="0"/>
                <a:cs typeface="Arial" pitchFamily="34" charset="0"/>
              </a:rPr>
              <a:t>escolher termos que tenham o mesmo sentido e significado na maior parte do território nacional, evitando o uso de expressões locais ou regionais;</a:t>
            </a:r>
          </a:p>
          <a:p>
            <a:pPr algn="just">
              <a:buNone/>
            </a:pPr>
            <a:r>
              <a:rPr lang="pt-BR" sz="45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pt-BR" sz="4500" b="1" dirty="0" smtClean="0">
                <a:latin typeface="Arial" pitchFamily="34" charset="0"/>
                <a:cs typeface="Arial" pitchFamily="34" charset="0"/>
              </a:rPr>
              <a:t>e) </a:t>
            </a:r>
            <a:r>
              <a:rPr lang="pt-BR" sz="4500" dirty="0" smtClean="0">
                <a:latin typeface="Arial" pitchFamily="34" charset="0"/>
                <a:cs typeface="Arial" pitchFamily="34" charset="0"/>
              </a:rPr>
              <a:t>usar apenas siglas consagradas pelo uso, observado o princípio de que a primeira referência no texto seja acompanhada de explicitação de seu significado;</a:t>
            </a:r>
          </a:p>
          <a:p>
            <a:pPr algn="just">
              <a:buNone/>
            </a:pPr>
            <a:r>
              <a:rPr lang="pt-BR" sz="45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pt-BR" sz="4500" b="1" dirty="0" smtClean="0">
                <a:latin typeface="Arial" pitchFamily="34" charset="0"/>
                <a:cs typeface="Arial" pitchFamily="34" charset="0"/>
              </a:rPr>
              <a:t>  f) </a:t>
            </a:r>
            <a:r>
              <a:rPr lang="pt-BR" sz="4500" dirty="0" smtClean="0">
                <a:latin typeface="Arial" pitchFamily="34" charset="0"/>
                <a:cs typeface="Arial" pitchFamily="34" charset="0"/>
              </a:rPr>
              <a:t>grafar por extenso quaisquer referências a números e percentuais, exceto data, número de lei e nos casos em que houver prejuízo para a compreensão do texto;    </a:t>
            </a:r>
            <a:r>
              <a:rPr lang="pt-BR" sz="4500" u="sng" dirty="0" smtClean="0">
                <a:latin typeface="Arial" pitchFamily="34" charset="0"/>
                <a:cs typeface="Arial" pitchFamily="34" charset="0"/>
                <a:hlinkClick r:id="rId2"/>
              </a:rPr>
              <a:t>(Redação dada pela Lei Complementar nº 107, de 26.4.2001)</a:t>
            </a:r>
            <a:endParaRPr lang="pt-BR" sz="45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sz="45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pt-BR" sz="4500" b="1" dirty="0" smtClean="0">
                <a:latin typeface="Arial" pitchFamily="34" charset="0"/>
                <a:cs typeface="Arial" pitchFamily="34" charset="0"/>
              </a:rPr>
              <a:t>g) </a:t>
            </a:r>
            <a:r>
              <a:rPr lang="pt-BR" sz="4500" dirty="0" smtClean="0">
                <a:latin typeface="Arial" pitchFamily="34" charset="0"/>
                <a:cs typeface="Arial" pitchFamily="34" charset="0"/>
              </a:rPr>
              <a:t>indicar, expressamente o dispositivo objeto de remissão, em vez de usar as expressões ‘anterior’, ‘seguinte’ ou equivalentes;  </a:t>
            </a:r>
            <a:r>
              <a:rPr lang="pt-BR" sz="4500" u="sng" dirty="0" smtClean="0">
                <a:latin typeface="Arial" pitchFamily="34" charset="0"/>
                <a:cs typeface="Arial" pitchFamily="34" charset="0"/>
                <a:hlinkClick r:id="rId2"/>
              </a:rPr>
              <a:t>(Incluída pela Lei Complementar nº 107, de 26.4.2001)</a:t>
            </a:r>
            <a:endParaRPr lang="pt-BR" sz="45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Lei Complementar N°95, de 26 de fevereiro de 1998</a:t>
            </a:r>
            <a:endParaRPr lang="pt-BR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t-BR" dirty="0" smtClean="0"/>
              <a:t>    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III -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para a obtenção de ordem lógica:</a:t>
            </a:r>
          </a:p>
          <a:p>
            <a:pPr algn="just">
              <a:buNone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a)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reunir sob as categorias de agregação - subseção, seção, capítulo, título e livro - apenas as disposições relacionadas com o objeto da lei;</a:t>
            </a:r>
          </a:p>
          <a:p>
            <a:pPr algn="just">
              <a:buNone/>
            </a:pP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    b)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restringir o conteúdo de cada artigo da lei a um único assunto ou princípio;</a:t>
            </a:r>
          </a:p>
          <a:p>
            <a:pPr algn="just">
              <a:buNone/>
            </a:pP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    c)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expressar por meio dos parágrafos os aspectos complementares à norma enunciada no caput do artigo e as exceções à regra por este estabelecida;</a:t>
            </a:r>
          </a:p>
          <a:p>
            <a:pPr algn="just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d)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promover as discriminações e enumerações por meio dos incisos, alíneas e itens.</a:t>
            </a: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Lei Complementar N°95, de 26 de fevereiro de 1998</a:t>
            </a:r>
            <a:endParaRPr lang="pt-BR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 algn="ctr">
              <a:buNone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Seção III</a:t>
            </a:r>
          </a:p>
          <a:p>
            <a:pPr algn="ctr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Da Alteração das Leis</a:t>
            </a: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Lei Complementar N°95, de 26 de fevereiro de 1998</a:t>
            </a:r>
            <a:endParaRPr lang="pt-BR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   </a:t>
            </a:r>
          </a:p>
          <a:p>
            <a:pPr algn="just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Art. 12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. A alteração da lei será feita:</a:t>
            </a:r>
          </a:p>
          <a:p>
            <a:pPr algn="just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   </a:t>
            </a:r>
          </a:p>
          <a:p>
            <a:pPr algn="just">
              <a:buNone/>
            </a:pP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    I -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mediante reprodução integral em novo texto, quando se tratar de alteração considerável;</a:t>
            </a:r>
          </a:p>
          <a:p>
            <a:pPr algn="just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   </a:t>
            </a:r>
          </a:p>
          <a:p>
            <a:pPr algn="just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II –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mediante revogação parcial;    </a:t>
            </a:r>
            <a:r>
              <a:rPr lang="pt-BR" sz="2400" u="sng" dirty="0" smtClean="0">
                <a:latin typeface="Arial" pitchFamily="34" charset="0"/>
                <a:cs typeface="Arial" pitchFamily="34" charset="0"/>
                <a:hlinkClick r:id="rId2"/>
              </a:rPr>
              <a:t>(Redação dada pela Lei Complementar nº 107, de 26.4.2001)</a:t>
            </a: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Lei Complementar N°95, de 26 de fevereiro de 1998</a:t>
            </a:r>
            <a:endParaRPr lang="pt-BR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25000" lnSpcReduction="20000"/>
          </a:bodyPr>
          <a:lstStyle/>
          <a:p>
            <a:pPr algn="just">
              <a:buNone/>
            </a:pPr>
            <a:r>
              <a:rPr lang="pt-BR" sz="5500" b="1" dirty="0" smtClean="0">
                <a:latin typeface="Arial" pitchFamily="34" charset="0"/>
                <a:cs typeface="Arial" pitchFamily="34" charset="0"/>
              </a:rPr>
              <a:t>       </a:t>
            </a:r>
            <a:r>
              <a:rPr lang="pt-BR" sz="6400" b="1" dirty="0" smtClean="0">
                <a:latin typeface="Arial" pitchFamily="34" charset="0"/>
                <a:cs typeface="Arial" pitchFamily="34" charset="0"/>
              </a:rPr>
              <a:t>III - </a:t>
            </a:r>
            <a:r>
              <a:rPr lang="pt-BR" sz="6400" dirty="0" smtClean="0">
                <a:latin typeface="Arial" pitchFamily="34" charset="0"/>
                <a:cs typeface="Arial" pitchFamily="34" charset="0"/>
              </a:rPr>
              <a:t>nos demais casos, por meio de substituição, no próprio texto, do dispositivo alterado, ou acréscimo de dispositivo novo, observadas as seguintes regras:</a:t>
            </a:r>
          </a:p>
          <a:p>
            <a:pPr algn="just">
              <a:buNone/>
            </a:pPr>
            <a:r>
              <a:rPr lang="pt-BR" sz="6400" dirty="0" smtClean="0">
                <a:latin typeface="Arial" pitchFamily="34" charset="0"/>
                <a:cs typeface="Arial" pitchFamily="34" charset="0"/>
              </a:rPr>
              <a:t>       </a:t>
            </a:r>
          </a:p>
          <a:p>
            <a:pPr algn="just">
              <a:buNone/>
            </a:pPr>
            <a:r>
              <a:rPr lang="pt-BR" sz="64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pt-BR" sz="6400" b="1" dirty="0" smtClean="0">
                <a:latin typeface="Arial" pitchFamily="34" charset="0"/>
                <a:cs typeface="Arial" pitchFamily="34" charset="0"/>
              </a:rPr>
              <a:t>a) </a:t>
            </a:r>
            <a:r>
              <a:rPr lang="pt-BR" sz="6400" dirty="0" smtClean="0">
                <a:latin typeface="Arial" pitchFamily="34" charset="0"/>
                <a:cs typeface="Arial" pitchFamily="34" charset="0"/>
              </a:rPr>
              <a:t>revogado; </a:t>
            </a:r>
            <a:r>
              <a:rPr lang="pt-BR" sz="6400" u="sng" dirty="0" smtClean="0">
                <a:latin typeface="Arial" pitchFamily="34" charset="0"/>
                <a:cs typeface="Arial" pitchFamily="34" charset="0"/>
                <a:hlinkClick r:id="rId2"/>
              </a:rPr>
              <a:t>(Redação dada pela Lei Complementar nº 107, de 26.4.2001)</a:t>
            </a:r>
            <a:endParaRPr lang="pt-BR" sz="6400" u="sng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sz="64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pt-BR" sz="6400" b="1" dirty="0" smtClean="0">
                <a:latin typeface="Arial" pitchFamily="34" charset="0"/>
                <a:cs typeface="Arial" pitchFamily="34" charset="0"/>
              </a:rPr>
              <a:t>b) </a:t>
            </a:r>
            <a:r>
              <a:rPr lang="pt-BR" sz="6400" dirty="0" smtClean="0">
                <a:latin typeface="Arial" pitchFamily="34" charset="0"/>
                <a:cs typeface="Arial" pitchFamily="34" charset="0"/>
              </a:rPr>
              <a:t>é vedada, mesmo quando recomendável, qualquer renumeração de artigos e de unidades superiores ao artigo, referidas no inciso V do art. 10, devendo ser utilizado o mesmo número do artigo ou unidade imediatamente anterior, seguido de letras maiúsculas, em ordem alfabética, tantas quantas forem suficientes para identificar os acréscimos.</a:t>
            </a:r>
            <a:r>
              <a:rPr lang="pt-BR" sz="6400" u="sng" dirty="0" smtClean="0">
                <a:latin typeface="Arial" pitchFamily="34" charset="0"/>
                <a:cs typeface="Arial" pitchFamily="34" charset="0"/>
                <a:hlinkClick r:id="rId2"/>
              </a:rPr>
              <a:t>(Redação dada pela Lei Complementar nº 107, de 26.4.2001)</a:t>
            </a:r>
            <a:endParaRPr lang="pt-BR" sz="6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sz="64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pt-BR" sz="6400" b="1" dirty="0" smtClean="0">
                <a:latin typeface="Arial" pitchFamily="34" charset="0"/>
                <a:cs typeface="Arial" pitchFamily="34" charset="0"/>
              </a:rPr>
              <a:t> c) </a:t>
            </a:r>
            <a:r>
              <a:rPr lang="pt-BR" sz="6400" dirty="0" smtClean="0">
                <a:latin typeface="Arial" pitchFamily="34" charset="0"/>
                <a:cs typeface="Arial" pitchFamily="34" charset="0"/>
              </a:rPr>
              <a:t>é vedado o aproveitamento do número de dispositivo revogado, vetado, declarado inconstitucional pelo Supremo Tribunal Federal ou de execução suspensa pelo Senado Federal em face de decisão do Supremo Tribunal Federal, devendo a lei alterada manter essa indicação, seguida da expressão ‘revogado’, ‘vetado’, ‘declarado inconstitucional, em controle concentrado, pelo Supremo Tribunal Federal’, ou ‘execução suspensa pelo Senado Federal, na forma do </a:t>
            </a:r>
            <a:r>
              <a:rPr lang="pt-BR" sz="6400" u="sng" dirty="0" smtClean="0">
                <a:latin typeface="Arial" pitchFamily="34" charset="0"/>
                <a:cs typeface="Arial" pitchFamily="34" charset="0"/>
                <a:hlinkClick r:id="rId3"/>
              </a:rPr>
              <a:t>art. 52, X, da Constituição Federal’;</a:t>
            </a:r>
            <a:r>
              <a:rPr lang="pt-BR" sz="6400" dirty="0" smtClean="0">
                <a:latin typeface="Arial" pitchFamily="34" charset="0"/>
                <a:cs typeface="Arial" pitchFamily="34" charset="0"/>
              </a:rPr>
              <a:t>   </a:t>
            </a:r>
            <a:r>
              <a:rPr lang="pt-BR" sz="6400" u="sng" dirty="0" smtClean="0">
                <a:latin typeface="Arial" pitchFamily="34" charset="0"/>
                <a:cs typeface="Arial" pitchFamily="34" charset="0"/>
                <a:hlinkClick r:id="rId2"/>
              </a:rPr>
              <a:t>(Redação dada pela Lei Complementar nº 107, de 26.4.2001)</a:t>
            </a:r>
            <a:endParaRPr lang="pt-BR" sz="6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sz="64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pt-BR" sz="6400" b="1" dirty="0" smtClean="0">
                <a:latin typeface="Arial" pitchFamily="34" charset="0"/>
                <a:cs typeface="Arial" pitchFamily="34" charset="0"/>
              </a:rPr>
              <a:t>d) </a:t>
            </a:r>
            <a:r>
              <a:rPr lang="pt-BR" sz="6400" dirty="0" smtClean="0">
                <a:latin typeface="Arial" pitchFamily="34" charset="0"/>
                <a:cs typeface="Arial" pitchFamily="34" charset="0"/>
              </a:rPr>
              <a:t>é admissível a reordenação interna das unidades em que se desdobra o artigo, identificando-se o artigo assim modificado por alteração de redação, supressão ou acréscimo com as letras ‘NR’ maiúsculas, entre parênteses, uma única vez ao seu final, obedecidas, quando for o caso, as prescrições da alínea "c".      </a:t>
            </a:r>
            <a:r>
              <a:rPr lang="pt-BR" sz="6400" u="sng" dirty="0" smtClean="0">
                <a:latin typeface="Arial" pitchFamily="34" charset="0"/>
                <a:cs typeface="Arial" pitchFamily="34" charset="0"/>
                <a:hlinkClick r:id="rId2"/>
              </a:rPr>
              <a:t>(Redação dada pela Lei Complementar nº 107, de 26.4.2001)</a:t>
            </a:r>
            <a:endParaRPr lang="pt-BR" sz="64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6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sz="6400" dirty="0" smtClean="0">
                <a:latin typeface="Arial" pitchFamily="34" charset="0"/>
                <a:cs typeface="Arial" pitchFamily="34" charset="0"/>
              </a:rPr>
              <a:t>      Parágrafo único. O termo ‘dispositivo’ mencionado nesta Lei refere-se a artigos, parágrafos, incisos, alíneas ou itens.      </a:t>
            </a:r>
            <a:r>
              <a:rPr lang="pt-BR" sz="6400" u="sng" dirty="0" smtClean="0">
                <a:latin typeface="Arial" pitchFamily="34" charset="0"/>
                <a:cs typeface="Arial" pitchFamily="34" charset="0"/>
                <a:hlinkClick r:id="rId2"/>
              </a:rPr>
              <a:t>(Inciso incluído pela Lei Complementar nº 107, de 26.4.2001)</a:t>
            </a:r>
            <a:endParaRPr lang="pt-BR" sz="6400" dirty="0" smtClean="0"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Lei Complementar N°95, de 26 de fevereiro de 1998</a:t>
            </a:r>
            <a:endParaRPr lang="pt-BR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r>
              <a:rPr lang="pt-BR" sz="2400" u="sng" dirty="0">
                <a:latin typeface="Arial" pitchFamily="34" charset="0"/>
                <a:cs typeface="Arial" pitchFamily="34" charset="0"/>
                <a:hlinkClick r:id="rId2"/>
              </a:rPr>
              <a:t>Mensagem de veto</a:t>
            </a:r>
            <a:endParaRPr lang="pt-BR" sz="2400" dirty="0">
              <a:latin typeface="Arial" pitchFamily="34" charset="0"/>
              <a:cs typeface="Arial" pitchFamily="34" charset="0"/>
            </a:endParaRPr>
          </a:p>
          <a:p>
            <a:r>
              <a:rPr lang="pt-BR" sz="2400" u="sng" dirty="0">
                <a:latin typeface="Arial" pitchFamily="34" charset="0"/>
                <a:cs typeface="Arial" pitchFamily="34" charset="0"/>
                <a:hlinkClick r:id="rId3"/>
              </a:rPr>
              <a:t>Vigência</a:t>
            </a:r>
            <a:endParaRPr lang="pt-BR" sz="2400" dirty="0">
              <a:latin typeface="Arial" pitchFamily="34" charset="0"/>
              <a:cs typeface="Arial" pitchFamily="34" charset="0"/>
            </a:endParaRPr>
          </a:p>
          <a:p>
            <a:r>
              <a:rPr lang="pt-BR" sz="2400" u="sng" dirty="0">
                <a:latin typeface="Arial" pitchFamily="34" charset="0"/>
                <a:cs typeface="Arial" pitchFamily="34" charset="0"/>
                <a:hlinkClick r:id="rId4"/>
              </a:rPr>
              <a:t>(Vide Decreto nº 2.954, de 29.01.1999)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/>
            </a:r>
            <a:br>
              <a:rPr lang="pt-BR" sz="2400" dirty="0">
                <a:latin typeface="Arial" pitchFamily="34" charset="0"/>
                <a:cs typeface="Arial" pitchFamily="34" charset="0"/>
              </a:rPr>
            </a:br>
            <a:r>
              <a:rPr lang="pt-BR" sz="2400" u="sng" dirty="0">
                <a:latin typeface="Arial" pitchFamily="34" charset="0"/>
                <a:cs typeface="Arial" pitchFamily="34" charset="0"/>
                <a:hlinkClick r:id="rId5"/>
              </a:rPr>
              <a:t>(Vide Decreto nº 4.176, de 28.03.2002)</a:t>
            </a:r>
            <a:endParaRPr lang="pt-BR" sz="2400" dirty="0">
              <a:latin typeface="Arial" pitchFamily="34" charset="0"/>
              <a:cs typeface="Arial" pitchFamily="34" charset="0"/>
            </a:endParaRPr>
          </a:p>
          <a:p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endParaRPr lang="pt-BR" sz="24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   Dispõe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sobre a elaboração, a redação, a alteração e a consolidação das leis, conforme determina o parágrafo único do art. 59 da Constituição Federal, e estabelece normas para a consolidação dos atos normativos que menciona.</a:t>
            </a:r>
          </a:p>
          <a:p>
            <a:pPr>
              <a:buNone/>
            </a:pPr>
            <a:endParaRPr lang="pt-BR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Lei Complementar N°95, de 26 de fevereiro de 1998</a:t>
            </a:r>
            <a:endParaRPr lang="pt-BR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pPr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                                </a:t>
            </a:r>
          </a:p>
          <a:p>
            <a:pPr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                                 CAPÍTULO III</a:t>
            </a:r>
          </a:p>
          <a:p>
            <a:pPr>
              <a:buNone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DA CONSOLIDAÇÃO DAS LEIS E OUTROS ATOS NORMATIVOS</a:t>
            </a:r>
          </a:p>
          <a:p>
            <a:pPr algn="ctr">
              <a:buNone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Seção I</a:t>
            </a:r>
          </a:p>
          <a:p>
            <a:pPr algn="ctr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   Da Consolidação das Leis</a:t>
            </a: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Lei Complementar N°95, de 26 de fevereiro de 1998</a:t>
            </a:r>
            <a:endParaRPr lang="pt-BR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     Art. 13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. As leis federais serão reunidas em codificações e consolidações, integradas por volumes contendo matérias conexas ou afins, constituindo em seu todo a Consolidação da Legislação Federal.    </a:t>
            </a:r>
            <a:r>
              <a:rPr lang="pt-BR" sz="2400" u="sng" dirty="0" smtClean="0">
                <a:latin typeface="Arial" pitchFamily="34" charset="0"/>
                <a:cs typeface="Arial" pitchFamily="34" charset="0"/>
                <a:hlinkClick r:id="rId2"/>
              </a:rPr>
              <a:t>(Redação dada pela Lei Complementar nº 107, de 26.4.2001)</a:t>
            </a: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   </a:t>
            </a:r>
          </a:p>
          <a:p>
            <a:pPr algn="just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§ 1º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A consolidação consistirá na integração de todas as leis pertinentes a determinada matéria num único diploma legal, revogando-se formalmente as leis incorporadas à consolidação, sem modificação do alcance nem interrupção da força normativa dos dispositivos consolidados.     </a:t>
            </a:r>
            <a:r>
              <a:rPr lang="pt-BR" sz="2400" u="sng" dirty="0" smtClean="0">
                <a:latin typeface="Arial" pitchFamily="34" charset="0"/>
                <a:cs typeface="Arial" pitchFamily="34" charset="0"/>
                <a:hlinkClick r:id="rId2"/>
              </a:rPr>
              <a:t>(Inciso incluído pela Lei Complementar nº 107, de 26.4.2001)</a:t>
            </a: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Lei Complementar N°95, de 26 de fevereiro de 1998</a:t>
            </a:r>
            <a:endParaRPr lang="pt-BR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539552" y="188640"/>
            <a:ext cx="8229600" cy="6408712"/>
          </a:xfrm>
        </p:spPr>
        <p:txBody>
          <a:bodyPr>
            <a:normAutofit fontScale="40000" lnSpcReduction="20000"/>
          </a:bodyPr>
          <a:lstStyle/>
          <a:p>
            <a:pPr algn="just">
              <a:buNone/>
            </a:pPr>
            <a:r>
              <a:rPr lang="pt-BR" sz="3400" b="1" dirty="0" smtClean="0">
                <a:latin typeface="Arial" pitchFamily="34" charset="0"/>
                <a:cs typeface="Arial" pitchFamily="34" charset="0"/>
              </a:rPr>
              <a:t>      § 2º </a:t>
            </a:r>
            <a:r>
              <a:rPr lang="pt-BR" sz="3400" dirty="0" smtClean="0">
                <a:latin typeface="Arial" pitchFamily="34" charset="0"/>
                <a:cs typeface="Arial" pitchFamily="34" charset="0"/>
              </a:rPr>
              <a:t>Preservando-se o conteúdo normativo original dos dispositivos consolidados, poderão ser feitas as seguintes alterações nos projetos de lei de consolidação:</a:t>
            </a:r>
            <a:r>
              <a:rPr lang="pt-BR" sz="3400" u="sng" dirty="0" smtClean="0">
                <a:latin typeface="Arial" pitchFamily="34" charset="0"/>
                <a:cs typeface="Arial" pitchFamily="34" charset="0"/>
                <a:hlinkClick r:id="rId2"/>
              </a:rPr>
              <a:t>(Inciso incluído pela Lei Complementar nº 107, de 26.4.2001)</a:t>
            </a:r>
            <a:endParaRPr lang="pt-BR" sz="34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3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sz="3400" b="1" dirty="0" smtClean="0">
                <a:latin typeface="Arial" pitchFamily="34" charset="0"/>
                <a:cs typeface="Arial" pitchFamily="34" charset="0"/>
              </a:rPr>
              <a:t>      I – </a:t>
            </a:r>
            <a:r>
              <a:rPr lang="pt-BR" sz="3400" dirty="0" smtClean="0">
                <a:latin typeface="Arial" pitchFamily="34" charset="0"/>
                <a:cs typeface="Arial" pitchFamily="34" charset="0"/>
              </a:rPr>
              <a:t>introdução de novas divisões do texto legal base; </a:t>
            </a:r>
            <a:r>
              <a:rPr lang="pt-BR" sz="3400" u="sng" dirty="0" smtClean="0">
                <a:latin typeface="Arial" pitchFamily="34" charset="0"/>
                <a:cs typeface="Arial" pitchFamily="34" charset="0"/>
                <a:hlinkClick r:id="rId2"/>
              </a:rPr>
              <a:t>(Inciso incluído pela Lei Complementar nº 107, de 26.4.2001)</a:t>
            </a:r>
            <a:endParaRPr lang="pt-BR" sz="3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sz="3400" b="1" dirty="0" smtClean="0">
                <a:latin typeface="Arial" pitchFamily="34" charset="0"/>
                <a:cs typeface="Arial" pitchFamily="34" charset="0"/>
              </a:rPr>
              <a:t>      II – </a:t>
            </a:r>
            <a:r>
              <a:rPr lang="pt-BR" sz="3400" dirty="0" smtClean="0">
                <a:latin typeface="Arial" pitchFamily="34" charset="0"/>
                <a:cs typeface="Arial" pitchFamily="34" charset="0"/>
              </a:rPr>
              <a:t>diferente colocação e numeração dos artigos consolidados; </a:t>
            </a:r>
            <a:r>
              <a:rPr lang="pt-BR" sz="3400" u="sng" dirty="0" smtClean="0">
                <a:latin typeface="Arial" pitchFamily="34" charset="0"/>
                <a:cs typeface="Arial" pitchFamily="34" charset="0"/>
                <a:hlinkClick r:id="rId2"/>
              </a:rPr>
              <a:t>(Inciso incluído pela Lei Complementar nº 107, de 26.4.2001)</a:t>
            </a:r>
            <a:endParaRPr lang="pt-BR" sz="3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sz="3400" b="1" dirty="0" smtClean="0">
                <a:latin typeface="Arial" pitchFamily="34" charset="0"/>
                <a:cs typeface="Arial" pitchFamily="34" charset="0"/>
              </a:rPr>
              <a:t>      III – </a:t>
            </a:r>
            <a:r>
              <a:rPr lang="pt-BR" sz="3400" dirty="0" smtClean="0">
                <a:latin typeface="Arial" pitchFamily="34" charset="0"/>
                <a:cs typeface="Arial" pitchFamily="34" charset="0"/>
              </a:rPr>
              <a:t>fusão de disposições repetitivas ou de valor normativo idêntico; </a:t>
            </a:r>
            <a:r>
              <a:rPr lang="pt-BR" sz="3400" u="sng" dirty="0" smtClean="0">
                <a:latin typeface="Arial" pitchFamily="34" charset="0"/>
                <a:cs typeface="Arial" pitchFamily="34" charset="0"/>
                <a:hlinkClick r:id="rId2"/>
              </a:rPr>
              <a:t>(Inciso incluído pela Lei Complementar nº 107, de 26.4.2001)</a:t>
            </a:r>
            <a:endParaRPr lang="pt-BR" sz="3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sz="3400" b="1" dirty="0" smtClean="0">
                <a:latin typeface="Arial" pitchFamily="34" charset="0"/>
                <a:cs typeface="Arial" pitchFamily="34" charset="0"/>
              </a:rPr>
              <a:t>      IV – </a:t>
            </a:r>
            <a:r>
              <a:rPr lang="pt-BR" sz="3400" dirty="0" smtClean="0">
                <a:latin typeface="Arial" pitchFamily="34" charset="0"/>
                <a:cs typeface="Arial" pitchFamily="34" charset="0"/>
              </a:rPr>
              <a:t>atualização da denominação de órgãos e entidades da administração pública;    </a:t>
            </a:r>
            <a:r>
              <a:rPr lang="pt-BR" sz="3400" u="sng" dirty="0" smtClean="0">
                <a:latin typeface="Arial" pitchFamily="34" charset="0"/>
                <a:cs typeface="Arial" pitchFamily="34" charset="0"/>
                <a:hlinkClick r:id="rId2"/>
              </a:rPr>
              <a:t>(Inciso incluído pela Lei Complementar nº 107, de 26.4.2001)</a:t>
            </a:r>
            <a:endParaRPr lang="pt-BR" sz="3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sz="3400" b="1" dirty="0" smtClean="0">
                <a:latin typeface="Arial" pitchFamily="34" charset="0"/>
                <a:cs typeface="Arial" pitchFamily="34" charset="0"/>
              </a:rPr>
              <a:t>      V – </a:t>
            </a:r>
            <a:r>
              <a:rPr lang="pt-BR" sz="3400" dirty="0" smtClean="0">
                <a:latin typeface="Arial" pitchFamily="34" charset="0"/>
                <a:cs typeface="Arial" pitchFamily="34" charset="0"/>
              </a:rPr>
              <a:t>atualização de termos antiquados e modos de escrita ultrapassados; </a:t>
            </a:r>
            <a:r>
              <a:rPr lang="pt-BR" sz="3400" u="sng" dirty="0" smtClean="0">
                <a:latin typeface="Arial" pitchFamily="34" charset="0"/>
                <a:cs typeface="Arial" pitchFamily="34" charset="0"/>
                <a:hlinkClick r:id="rId2"/>
              </a:rPr>
              <a:t>(Inciso incluído pela Lei Complementar nº 107, de 26.4.2001)</a:t>
            </a:r>
            <a:endParaRPr lang="pt-BR" sz="3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sz="3400" b="1" dirty="0" smtClean="0">
                <a:latin typeface="Arial" pitchFamily="34" charset="0"/>
                <a:cs typeface="Arial" pitchFamily="34" charset="0"/>
              </a:rPr>
              <a:t>      VI – </a:t>
            </a:r>
            <a:r>
              <a:rPr lang="pt-BR" sz="3400" dirty="0" smtClean="0">
                <a:latin typeface="Arial" pitchFamily="34" charset="0"/>
                <a:cs typeface="Arial" pitchFamily="34" charset="0"/>
              </a:rPr>
              <a:t>atualização do valor de penas pecuniárias, com base em indexação padrão;     </a:t>
            </a:r>
            <a:r>
              <a:rPr lang="pt-BR" sz="3400" u="sng" dirty="0" smtClean="0">
                <a:latin typeface="Arial" pitchFamily="34" charset="0"/>
                <a:cs typeface="Arial" pitchFamily="34" charset="0"/>
                <a:hlinkClick r:id="rId2"/>
              </a:rPr>
              <a:t>(Inciso incluído pela Lei Complementar nº 107, de 26.4.2001)</a:t>
            </a:r>
            <a:endParaRPr lang="pt-BR" sz="3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sz="3400" b="1" dirty="0" smtClean="0">
                <a:latin typeface="Arial" pitchFamily="34" charset="0"/>
                <a:cs typeface="Arial" pitchFamily="34" charset="0"/>
              </a:rPr>
              <a:t>      VII – </a:t>
            </a:r>
            <a:r>
              <a:rPr lang="pt-BR" sz="3400" dirty="0" smtClean="0">
                <a:latin typeface="Arial" pitchFamily="34" charset="0"/>
                <a:cs typeface="Arial" pitchFamily="34" charset="0"/>
              </a:rPr>
              <a:t>eliminação de ambiguidades decorrentes do mau uso do vernáculo; </a:t>
            </a:r>
            <a:r>
              <a:rPr lang="pt-BR" sz="3400" u="sng" dirty="0" smtClean="0">
                <a:latin typeface="Arial" pitchFamily="34" charset="0"/>
                <a:cs typeface="Arial" pitchFamily="34" charset="0"/>
                <a:hlinkClick r:id="rId2"/>
              </a:rPr>
              <a:t>(Inciso incluído pela Lei Complementar nº 107, de 26.4.2001)</a:t>
            </a:r>
            <a:endParaRPr lang="pt-BR" sz="3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sz="3400" b="1" dirty="0" smtClean="0">
                <a:latin typeface="Arial" pitchFamily="34" charset="0"/>
                <a:cs typeface="Arial" pitchFamily="34" charset="0"/>
              </a:rPr>
              <a:t>      VIII – </a:t>
            </a:r>
            <a:r>
              <a:rPr lang="pt-BR" sz="3400" dirty="0" smtClean="0">
                <a:latin typeface="Arial" pitchFamily="34" charset="0"/>
                <a:cs typeface="Arial" pitchFamily="34" charset="0"/>
              </a:rPr>
              <a:t>homogeneização terminológica do texto; </a:t>
            </a:r>
            <a:r>
              <a:rPr lang="pt-BR" sz="3400" u="sng" dirty="0" smtClean="0">
                <a:latin typeface="Arial" pitchFamily="34" charset="0"/>
                <a:cs typeface="Arial" pitchFamily="34" charset="0"/>
                <a:hlinkClick r:id="rId2"/>
              </a:rPr>
              <a:t>(Inciso incluído pela Lei Complementar nº 107, de 26.4.2001)</a:t>
            </a:r>
            <a:endParaRPr lang="pt-BR" sz="3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sz="3400" b="1" dirty="0" smtClean="0">
                <a:latin typeface="Arial" pitchFamily="34" charset="0"/>
                <a:cs typeface="Arial" pitchFamily="34" charset="0"/>
              </a:rPr>
              <a:t>      IX – </a:t>
            </a:r>
            <a:r>
              <a:rPr lang="pt-BR" sz="3400" dirty="0" smtClean="0">
                <a:latin typeface="Arial" pitchFamily="34" charset="0"/>
                <a:cs typeface="Arial" pitchFamily="34" charset="0"/>
              </a:rPr>
              <a:t>supressão de dispositivos declarados inconstitucionais pelo Supremo Tribunal Federal, observada, no que couber, a suspensão pelo Senado Federal de execução de dispositivos, na forma do </a:t>
            </a:r>
            <a:r>
              <a:rPr lang="pt-BR" sz="3400" u="sng" dirty="0" smtClean="0">
                <a:latin typeface="Arial" pitchFamily="34" charset="0"/>
                <a:cs typeface="Arial" pitchFamily="34" charset="0"/>
                <a:hlinkClick r:id="rId3"/>
              </a:rPr>
              <a:t>art. 52, X, da Constituição Federal</a:t>
            </a:r>
            <a:r>
              <a:rPr lang="pt-BR" sz="3400" dirty="0" smtClean="0">
                <a:latin typeface="Arial" pitchFamily="34" charset="0"/>
                <a:cs typeface="Arial" pitchFamily="34" charset="0"/>
              </a:rPr>
              <a:t>;   </a:t>
            </a:r>
            <a:r>
              <a:rPr lang="pt-BR" sz="3400" u="sng" dirty="0" smtClean="0">
                <a:latin typeface="Arial" pitchFamily="34" charset="0"/>
                <a:cs typeface="Arial" pitchFamily="34" charset="0"/>
                <a:hlinkClick r:id="rId2"/>
              </a:rPr>
              <a:t>(Inciso incluído pela Lei Complementar nº 107, de 26.4.2001)</a:t>
            </a:r>
            <a:endParaRPr lang="pt-BR" sz="3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sz="3400" b="1" dirty="0" smtClean="0">
                <a:latin typeface="Arial" pitchFamily="34" charset="0"/>
                <a:cs typeface="Arial" pitchFamily="34" charset="0"/>
              </a:rPr>
              <a:t>      X – </a:t>
            </a:r>
            <a:r>
              <a:rPr lang="pt-BR" sz="3400" dirty="0" smtClean="0">
                <a:latin typeface="Arial" pitchFamily="34" charset="0"/>
                <a:cs typeface="Arial" pitchFamily="34" charset="0"/>
              </a:rPr>
              <a:t>indicação de dispositivos não recepcionados pela Constituição Federal;</a:t>
            </a:r>
            <a:r>
              <a:rPr lang="pt-BR" sz="3400" u="sng" dirty="0" smtClean="0">
                <a:latin typeface="Arial" pitchFamily="34" charset="0"/>
                <a:cs typeface="Arial" pitchFamily="34" charset="0"/>
                <a:hlinkClick r:id="rId2"/>
              </a:rPr>
              <a:t>(Inciso incluído pela Lei Complementar nº 107, de 26.4.2001)</a:t>
            </a:r>
            <a:endParaRPr lang="pt-BR" sz="3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sz="3400" b="1" dirty="0" smtClean="0">
                <a:latin typeface="Arial" pitchFamily="34" charset="0"/>
                <a:cs typeface="Arial" pitchFamily="34" charset="0"/>
              </a:rPr>
              <a:t>      XI – </a:t>
            </a:r>
            <a:r>
              <a:rPr lang="pt-BR" sz="3400" dirty="0" smtClean="0">
                <a:latin typeface="Arial" pitchFamily="34" charset="0"/>
                <a:cs typeface="Arial" pitchFamily="34" charset="0"/>
              </a:rPr>
              <a:t>declaração expressa de revogação de dispositivos implicitamente revogados por leis posteriores.  </a:t>
            </a:r>
            <a:r>
              <a:rPr lang="pt-BR" sz="3400" u="sng" dirty="0" smtClean="0">
                <a:latin typeface="Arial" pitchFamily="34" charset="0"/>
                <a:cs typeface="Arial" pitchFamily="34" charset="0"/>
                <a:hlinkClick r:id="rId2"/>
              </a:rPr>
              <a:t>(Inciso incluído pela Lei Complementar nº 107, de 26.4.2001)</a:t>
            </a:r>
            <a:endParaRPr lang="pt-BR" sz="3400" dirty="0" smtClean="0"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Lei Complementar N°95, de 26 de fevereiro de 1998</a:t>
            </a:r>
            <a:endParaRPr lang="pt-BR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>
              <a:buNone/>
            </a:pPr>
            <a:r>
              <a:rPr lang="pt-BR" dirty="0" smtClean="0"/>
              <a:t>   </a:t>
            </a:r>
          </a:p>
          <a:p>
            <a:pPr algn="just">
              <a:buNone/>
            </a:pPr>
            <a:r>
              <a:rPr lang="pt-BR" dirty="0" smtClean="0"/>
              <a:t>    </a:t>
            </a:r>
          </a:p>
          <a:p>
            <a:pPr algn="just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   § 3º As providências a que se referem os incisos IX, X e XI do § 2o deverão ser expressa e fundadamente justificadas, com indicação precisa das fontes de informação que lhes serviram de base.    </a:t>
            </a:r>
            <a:r>
              <a:rPr lang="pt-BR" sz="2400" u="sng" dirty="0" smtClean="0">
                <a:latin typeface="Arial" pitchFamily="34" charset="0"/>
                <a:cs typeface="Arial" pitchFamily="34" charset="0"/>
                <a:hlinkClick r:id="rId2"/>
              </a:rPr>
              <a:t>(Inciso incluído pela Lei Complementar nº 107, de 26.4.2001)</a:t>
            </a:r>
            <a:endParaRPr lang="pt-BR" sz="2400" u="sng" dirty="0" smtClean="0">
              <a:latin typeface="Arial" pitchFamily="34" charset="0"/>
              <a:cs typeface="Arial" pitchFamily="34" charset="0"/>
            </a:endParaRPr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Lei Complementar N°95, de 26 de fevereiro de 1998</a:t>
            </a:r>
            <a:endParaRPr lang="pt-BR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t-BR" dirty="0" smtClean="0"/>
              <a:t> 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 algn="just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Art. 14.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Para a consolidação de que trata o art. 13 serão observados os seguintes procedimentos:  </a:t>
            </a:r>
            <a:r>
              <a:rPr lang="pt-BR" sz="2400" u="sng" dirty="0" smtClean="0">
                <a:latin typeface="Arial" pitchFamily="34" charset="0"/>
                <a:cs typeface="Arial" pitchFamily="34" charset="0"/>
                <a:hlinkClick r:id="rId2"/>
              </a:rPr>
              <a:t>(Redação dada pela Lei Complementar nº 107, de 26.4.2001)</a:t>
            </a: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   </a:t>
            </a:r>
          </a:p>
          <a:p>
            <a:pPr algn="just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I –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O Poder Executivo ou o Poder Legislativo procederá ao levantamento da legislação federal em vigor e formulará projeto de lei de consolidação de normas que tratem da mesma matéria ou de assuntos a ela vinculados, com a indicação precisa dos diplomas legais expressa ou implicitamente revogados;    </a:t>
            </a:r>
            <a:r>
              <a:rPr lang="pt-BR" sz="2400" u="sng" dirty="0" smtClean="0">
                <a:latin typeface="Arial" pitchFamily="34" charset="0"/>
                <a:cs typeface="Arial" pitchFamily="34" charset="0"/>
                <a:hlinkClick r:id="rId2"/>
              </a:rPr>
              <a:t>(Redação dada pela Lei Complementar nº 107, de 26.4.2001)</a:t>
            </a: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Lei Complementar N°95, de 26 de fevereiro de 1998</a:t>
            </a:r>
            <a:endParaRPr lang="pt-BR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 algn="just">
              <a:buNone/>
            </a:pPr>
            <a:r>
              <a:rPr lang="pt-BR" dirty="0" smtClean="0"/>
              <a:t>    </a:t>
            </a:r>
          </a:p>
          <a:p>
            <a:pPr algn="just">
              <a:buNone/>
            </a:pPr>
            <a:endParaRPr lang="pt-BR" sz="24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    II –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a apreciação dos projetos de lei de consolidação pelo Poder Legislativo será feita na forma do Regimento Interno de cada uma de suas Casas, em procedimento simplificado, visando a dar celeridade aos trabalhos; </a:t>
            </a:r>
            <a:r>
              <a:rPr lang="pt-BR" sz="2400" u="sng" dirty="0" smtClean="0">
                <a:latin typeface="Arial" pitchFamily="34" charset="0"/>
                <a:cs typeface="Arial" pitchFamily="34" charset="0"/>
                <a:hlinkClick r:id="rId2"/>
              </a:rPr>
              <a:t>(Redação dada pela Lei Complementar nº 107, de 26.4.2001)</a:t>
            </a: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pt-BR" dirty="0" smtClean="0"/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Lei Complementar N°95, de 26 de fevereiro de 1998</a:t>
            </a:r>
            <a:endParaRPr lang="pt-BR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t-BR" b="1" dirty="0" smtClean="0"/>
              <a:t>    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III –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revogado.    </a:t>
            </a:r>
            <a:r>
              <a:rPr lang="pt-BR" sz="2400" u="sng" dirty="0" smtClean="0">
                <a:latin typeface="Arial" pitchFamily="34" charset="0"/>
                <a:cs typeface="Arial" pitchFamily="34" charset="0"/>
                <a:hlinkClick r:id="rId2"/>
              </a:rPr>
              <a:t>(Redação dada pela Lei Complementar nº 107, de 26.4.2001 </a:t>
            </a:r>
            <a:endParaRPr lang="pt-BR" sz="2400" u="sng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   </a:t>
            </a:r>
          </a:p>
          <a:p>
            <a:pPr algn="just">
              <a:buNone/>
            </a:pP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    § 1º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Não serão objeto de consolidação as medidas provisórias ainda não convertidas em lei.     </a:t>
            </a:r>
            <a:r>
              <a:rPr lang="pt-BR" sz="2400" u="sng" dirty="0" smtClean="0">
                <a:latin typeface="Arial" pitchFamily="34" charset="0"/>
                <a:cs typeface="Arial" pitchFamily="34" charset="0"/>
                <a:hlinkClick r:id="rId2"/>
              </a:rPr>
              <a:t>(Inciso incluído pela Lei Complementar nº 107, de 26.4.2001)</a:t>
            </a: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   </a:t>
            </a:r>
          </a:p>
          <a:p>
            <a:pPr algn="just">
              <a:buNone/>
            </a:pP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    § 2º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A Mesa Diretora do Congresso Nacional, de qualquer de suas Casas e qualquer membro ou Comissão da Câmara dos Deputados, do Senado Federal ou do Congresso Nacional poderá formular projeto de lei de consolidação.     </a:t>
            </a:r>
            <a:r>
              <a:rPr lang="pt-BR" sz="2400" u="sng" dirty="0" smtClean="0">
                <a:latin typeface="Arial" pitchFamily="34" charset="0"/>
                <a:cs typeface="Arial" pitchFamily="34" charset="0"/>
                <a:hlinkClick r:id="rId2"/>
              </a:rPr>
              <a:t>(Inciso incluído pela Lei Complementar nº 107, de 26.4.2001)</a:t>
            </a: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Lei Complementar N°95, de 26 de fevereiro de 1998</a:t>
            </a:r>
            <a:endParaRPr lang="pt-BR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pt-BR" dirty="0" smtClean="0"/>
              <a:t>    </a:t>
            </a:r>
            <a:r>
              <a:rPr lang="pt-BR" sz="2600" b="1" dirty="0" smtClean="0">
                <a:latin typeface="Arial" pitchFamily="34" charset="0"/>
                <a:cs typeface="Arial" pitchFamily="34" charset="0"/>
              </a:rPr>
              <a:t>§ 3º </a:t>
            </a:r>
            <a:r>
              <a:rPr lang="pt-BR" sz="2600" dirty="0" smtClean="0">
                <a:latin typeface="Arial" pitchFamily="34" charset="0"/>
                <a:cs typeface="Arial" pitchFamily="34" charset="0"/>
              </a:rPr>
              <a:t>Observado o disposto no inciso II do caput, será também admitido projeto de lei de consolidação destinado exclusivamente à:    </a:t>
            </a:r>
            <a:r>
              <a:rPr lang="pt-BR" sz="2600" u="sng" dirty="0" smtClean="0">
                <a:latin typeface="Arial" pitchFamily="34" charset="0"/>
                <a:cs typeface="Arial" pitchFamily="34" charset="0"/>
                <a:hlinkClick r:id="rId2"/>
              </a:rPr>
              <a:t>(Inciso incluído pela Lei Complementar nº 107, de 26.4.2001)</a:t>
            </a:r>
            <a:endParaRPr lang="pt-BR" sz="26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sz="2600" dirty="0" smtClean="0">
                <a:latin typeface="Arial" pitchFamily="34" charset="0"/>
                <a:cs typeface="Arial" pitchFamily="34" charset="0"/>
              </a:rPr>
              <a:t>     </a:t>
            </a:r>
          </a:p>
          <a:p>
            <a:pPr algn="just">
              <a:buNone/>
            </a:pPr>
            <a:r>
              <a:rPr lang="pt-BR" sz="2600" b="1" dirty="0" smtClean="0">
                <a:latin typeface="Arial" pitchFamily="34" charset="0"/>
                <a:cs typeface="Arial" pitchFamily="34" charset="0"/>
              </a:rPr>
              <a:t>    I – </a:t>
            </a:r>
            <a:r>
              <a:rPr lang="pt-BR" sz="2600" dirty="0" smtClean="0">
                <a:latin typeface="Arial" pitchFamily="34" charset="0"/>
                <a:cs typeface="Arial" pitchFamily="34" charset="0"/>
              </a:rPr>
              <a:t>declaração de revogação de leis e dispositivos implicitamente revogados ou cuja eficácia ou validade encontre-se completamente prejudicada;   </a:t>
            </a:r>
            <a:r>
              <a:rPr lang="pt-BR" sz="2600" u="sng" dirty="0" smtClean="0">
                <a:latin typeface="Arial" pitchFamily="34" charset="0"/>
                <a:cs typeface="Arial" pitchFamily="34" charset="0"/>
                <a:hlinkClick r:id="rId2"/>
              </a:rPr>
              <a:t>(Inciso incluído pela Lei Complementar nº 107, de 26.4.2001)</a:t>
            </a:r>
            <a:endParaRPr lang="pt-BR" sz="26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sz="26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pt-BR" sz="2600" b="1" dirty="0" smtClean="0">
                <a:latin typeface="Arial" pitchFamily="34" charset="0"/>
                <a:cs typeface="Arial" pitchFamily="34" charset="0"/>
              </a:rPr>
              <a:t>II – </a:t>
            </a:r>
            <a:r>
              <a:rPr lang="pt-BR" sz="2600" dirty="0" smtClean="0">
                <a:latin typeface="Arial" pitchFamily="34" charset="0"/>
                <a:cs typeface="Arial" pitchFamily="34" charset="0"/>
              </a:rPr>
              <a:t>inclusão de dispositivos ou diplomas esparsos em leis preexistentes, revogando-se as disposições assim consolidadas nos mesmos termos do § 1o do art. 13.   </a:t>
            </a:r>
            <a:r>
              <a:rPr lang="pt-BR" sz="2600" u="sng" dirty="0" smtClean="0">
                <a:latin typeface="Arial" pitchFamily="34" charset="0"/>
                <a:cs typeface="Arial" pitchFamily="34" charset="0"/>
                <a:hlinkClick r:id="rId2"/>
              </a:rPr>
              <a:t>(Inciso incluído pela Lei Complementar nº 107, de 26.4.2001)</a:t>
            </a:r>
            <a:endParaRPr lang="pt-BR" sz="2600" dirty="0" smtClean="0"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Lei Complementar N°95, de 26 de fevereiro de 1998</a:t>
            </a:r>
            <a:endParaRPr lang="pt-BR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t-BR" b="1" dirty="0" smtClean="0"/>
              <a:t>    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§ 4º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(VETADO) </a:t>
            </a:r>
            <a:r>
              <a:rPr lang="pt-BR" sz="2400" u="sng" dirty="0" smtClean="0">
                <a:latin typeface="Arial" pitchFamily="34" charset="0"/>
                <a:cs typeface="Arial" pitchFamily="34" charset="0"/>
                <a:hlinkClick r:id="rId2"/>
              </a:rPr>
              <a:t>(Incluído pela Lei Complementar nº 107, de 26.4.2001)</a:t>
            </a: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   </a:t>
            </a:r>
          </a:p>
          <a:p>
            <a:pPr algn="just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  </a:t>
            </a:r>
          </a:p>
          <a:p>
            <a:pPr algn="just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Art. 15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. Na primeira sessão legislativa de cada legislatura, a Mesa do Congresso Nacional promoverá a atualização da Consolidação das Leis Federais Brasileiras, incorporando às coletâneas que a integram as emendas constitucionais, leis, decretos legislativos e resoluções promulgadas durante a legislatura imediatamente anterior, ordenados e indexados sistematicamente.</a:t>
            </a: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Lei Complementar N°95, de 26 de fevereiro de 1998</a:t>
            </a:r>
            <a:endParaRPr lang="pt-BR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Seção II</a:t>
            </a:r>
          </a:p>
          <a:p>
            <a:pPr algn="ctr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Da Consolidação de Outros Atos Normativos</a:t>
            </a: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Lei Complementar N°95, de 26 de fevereiro de 1998</a:t>
            </a:r>
            <a:endParaRPr lang="pt-BR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algn="ctr">
              <a:buNone/>
            </a:pP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O PRESIDENTE DAREPÚBLICA 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Faço  saber  que   o    Congresso  </a:t>
            </a:r>
          </a:p>
          <a:p>
            <a:pPr algn="ctr">
              <a:buNone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Nacional decreta e eu sanciono  a  seguinte Lei Complementar:</a:t>
            </a:r>
            <a:r>
              <a:rPr lang="pt-BR" sz="2800" dirty="0" smtClean="0"/>
              <a:t/>
            </a:r>
            <a:br>
              <a:rPr lang="pt-BR" sz="2800" dirty="0" smtClean="0"/>
            </a:br>
            <a:endParaRPr lang="pt-BR" sz="2800" dirty="0" smtClean="0"/>
          </a:p>
          <a:p>
            <a:pPr algn="ctr">
              <a:buNone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CAPÍTULO I</a:t>
            </a:r>
          </a:p>
          <a:p>
            <a:pPr>
              <a:buNone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                    DISPOSIÇÕES PRELIMINARES</a:t>
            </a:r>
          </a:p>
          <a:p>
            <a:pPr>
              <a:buNone/>
            </a:pP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Lei Complementar N°95, de 26 de fevereiro de 1998</a:t>
            </a:r>
            <a:endParaRPr lang="pt-BR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t-BR" dirty="0" smtClean="0"/>
              <a:t>    </a:t>
            </a:r>
          </a:p>
          <a:p>
            <a:pPr algn="just">
              <a:buNone/>
            </a:pP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    Art. 16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. Os órgãos diretamente subordinados à Presidência da República e os Ministérios, assim como as entidades da administração indireta, adotarão, em prazo estabelecido em decreto, as providências necessárias para, observado, no que couber, o procedimento a que se refere o art. 14, ser efetuada a triagem, o exame e a consolidação dos decretos de conteúdo normativo e geral e demais atos normativos inferiores em vigor, vinculados às respectivas áreas de competência, remetendo os textos consolidados à Presidência da República, que os examinará e reunirá em coletâneas, para posterior publicação.</a:t>
            </a: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Lei Complementar N°95, de 26 de fevereiro de 1998</a:t>
            </a:r>
            <a:endParaRPr lang="pt-BR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pPr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   </a:t>
            </a:r>
          </a:p>
          <a:p>
            <a:pPr algn="just">
              <a:buNone/>
            </a:pP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     Art. 17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. O Poder Executivo, até cento e oitenta dias do início do primeiro ano do mandato presidencial, promoverá a atualização das coletâneas a que se refere o artigo anterior, incorporando aos textos que as integram os decretos e atos de conteúdo normativo e geral editados no último quadriênio.</a:t>
            </a: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Lei Complementar N°95, de 26 de fevereiro de 1998</a:t>
            </a:r>
            <a:endParaRPr lang="pt-BR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CAPÍTULO IV</a:t>
            </a:r>
          </a:p>
          <a:p>
            <a:pPr algn="ctr">
              <a:buNone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DISPOSIÇÕES FINAIS</a:t>
            </a: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Lei Complementar N°95, de 26 de fevereiro de 1998</a:t>
            </a:r>
            <a:endParaRPr lang="pt-BR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pt-BR" dirty="0" smtClean="0"/>
              <a:t>    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Art. 18.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Eventual inexatidão formal de norma elaborada mediante processo legislativo regular não constitui escusa válida para o seu descumprimento.</a:t>
            </a:r>
          </a:p>
          <a:p>
            <a:pPr algn="just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  </a:t>
            </a:r>
          </a:p>
          <a:p>
            <a:pPr algn="just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Art. 18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- A (VETADO) </a:t>
            </a:r>
            <a:r>
              <a:rPr lang="pt-BR" sz="2400" u="sng" dirty="0" smtClean="0">
                <a:latin typeface="Arial" pitchFamily="34" charset="0"/>
                <a:cs typeface="Arial" pitchFamily="34" charset="0"/>
                <a:hlinkClick r:id="rId2"/>
              </a:rPr>
              <a:t>(Incluído pela Lei Complementar nº 107, de 26.4.2001)</a:t>
            </a: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   </a:t>
            </a:r>
          </a:p>
          <a:p>
            <a:pPr algn="just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Art. 19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. Esta Lei Complementar entra em vigor no prazo de noventa dias, a partir da data de sua publicação.</a:t>
            </a:r>
          </a:p>
          <a:p>
            <a:pPr algn="r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   </a:t>
            </a:r>
          </a:p>
          <a:p>
            <a:pPr algn="r">
              <a:buNone/>
            </a:pPr>
            <a:endParaRPr lang="pt-BR" sz="1800" i="1" dirty="0" smtClean="0">
              <a:latin typeface="Arial" pitchFamily="34" charset="0"/>
              <a:cs typeface="Arial" pitchFamily="34" charset="0"/>
            </a:endParaRPr>
          </a:p>
          <a:p>
            <a:pPr algn="r">
              <a:buNone/>
            </a:pPr>
            <a:endParaRPr lang="pt-BR" sz="1800" i="1" dirty="0" smtClean="0">
              <a:latin typeface="Arial" pitchFamily="34" charset="0"/>
              <a:cs typeface="Arial" pitchFamily="34" charset="0"/>
            </a:endParaRPr>
          </a:p>
          <a:p>
            <a:pPr algn="r">
              <a:buNone/>
            </a:pPr>
            <a:endParaRPr lang="pt-BR" sz="1800" i="1" dirty="0" smtClean="0">
              <a:latin typeface="Arial" pitchFamily="34" charset="0"/>
              <a:cs typeface="Arial" pitchFamily="34" charset="0"/>
            </a:endParaRPr>
          </a:p>
          <a:p>
            <a:pPr algn="r">
              <a:buNone/>
            </a:pPr>
            <a:r>
              <a:rPr lang="pt-BR" sz="1800" i="1" dirty="0" smtClean="0">
                <a:latin typeface="Arial" pitchFamily="34" charset="0"/>
                <a:cs typeface="Arial" pitchFamily="34" charset="0"/>
              </a:rPr>
              <a:t>Brasília, 26 de fevereiro de 1998; 177º da Independência e 110º da República.</a:t>
            </a:r>
          </a:p>
          <a:p>
            <a:pPr algn="r">
              <a:buNone/>
            </a:pPr>
            <a:r>
              <a:rPr lang="pt-BR" sz="1800" i="1" dirty="0" smtClean="0">
                <a:latin typeface="Arial" pitchFamily="34" charset="0"/>
                <a:cs typeface="Arial" pitchFamily="34" charset="0"/>
              </a:rPr>
              <a:t>    FERNANDO HENRIQUE CARDOSO</a:t>
            </a:r>
            <a:br>
              <a:rPr lang="pt-BR" sz="1800" i="1" dirty="0" smtClean="0">
                <a:latin typeface="Arial" pitchFamily="34" charset="0"/>
                <a:cs typeface="Arial" pitchFamily="34" charset="0"/>
              </a:rPr>
            </a:br>
            <a:r>
              <a:rPr lang="pt-BR" sz="1800" i="1" dirty="0" smtClean="0">
                <a:latin typeface="Arial" pitchFamily="34" charset="0"/>
                <a:cs typeface="Arial" pitchFamily="34" charset="0"/>
              </a:rPr>
              <a:t>Iris Rezende</a:t>
            </a: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Lei Complementar N°95, de 26 de fevereiro de 1998</a:t>
            </a:r>
            <a:endParaRPr lang="pt-BR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    </a:t>
            </a:r>
          </a:p>
          <a:p>
            <a:pPr algn="just">
              <a:buNone/>
            </a:pPr>
            <a:endParaRPr lang="pt-BR" sz="24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     Art. 1</a:t>
            </a:r>
            <a:r>
              <a:rPr lang="pt-BR" sz="2400" b="1" u="sng" baseline="30000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 A elaboração, a redação, a alteração e a consolidação das leis obedecerão ao disposto nesta Lei Complementar.</a:t>
            </a:r>
          </a:p>
          <a:p>
            <a:pPr algn="just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    Parágrafo único. As disposições desta Lei Complementar aplicam-se, ainda, às medidas provisórias e demais atos normativos referidos no </a:t>
            </a:r>
            <a:r>
              <a:rPr lang="pt-BR" sz="2400" u="sng" dirty="0" smtClean="0">
                <a:latin typeface="Arial" pitchFamily="34" charset="0"/>
                <a:cs typeface="Arial" pitchFamily="34" charset="0"/>
                <a:hlinkClick r:id="rId2"/>
              </a:rPr>
              <a:t>art. 59 da Constituição Federal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, bem como, no que couber, aos decretos e aos demais atos de regulamentação expedidos por órgãos do Poder Executivo.    </a:t>
            </a:r>
          </a:p>
          <a:p>
            <a:pPr>
              <a:buNone/>
            </a:pP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Lei Complementar N°95, de 26 de fevereiro de 1998</a:t>
            </a:r>
            <a:endParaRPr lang="pt-BR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    Art.  2</a:t>
            </a:r>
            <a:r>
              <a:rPr lang="pt-BR" sz="2400" b="1" u="sng" baseline="30000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 (VETADO)</a:t>
            </a:r>
          </a:p>
          <a:p>
            <a:pPr algn="just">
              <a:buNone/>
            </a:pP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    § 1</a:t>
            </a:r>
            <a:r>
              <a:rPr lang="pt-BR" sz="2400" b="1" u="sng" baseline="30000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 (VETADO)</a:t>
            </a:r>
          </a:p>
          <a:p>
            <a:pPr algn="just">
              <a:buNone/>
            </a:pP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    § 2</a:t>
            </a:r>
            <a:r>
              <a:rPr lang="pt-BR" sz="2400" b="1" u="sng" baseline="30000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 Na numeração das leis serão observados, ainda, os seguintes critérios:</a:t>
            </a:r>
          </a:p>
          <a:p>
            <a:pPr algn="just">
              <a:buNone/>
            </a:pP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    I -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as emendas à Constituição Federal terão sua numeração iniciada a partir da promulgação da Constituição;</a:t>
            </a:r>
          </a:p>
          <a:p>
            <a:pPr algn="just">
              <a:buNone/>
            </a:pP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    II -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as leis complementares, as leis ordinárias e as leis delegadas terão numeração sequencial em continuidade às séries iniciadas em 1946.</a:t>
            </a: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Lei Complementar N°95, de 26 de fevereiro de 1998</a:t>
            </a:r>
            <a:endParaRPr lang="pt-BR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>
              <a:buNone/>
            </a:pPr>
            <a:r>
              <a:rPr lang="pt-BR" dirty="0" smtClean="0"/>
              <a:t>                              </a:t>
            </a:r>
          </a:p>
          <a:p>
            <a:pPr>
              <a:buNone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                                 CAPÍTULO II</a:t>
            </a:r>
          </a:p>
          <a:p>
            <a:pPr>
              <a:buNone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   DAS TÉCNICAS DE ELABORAÇÃO, REDAÇÃO E ALTERAÇÃO DAS LEIS</a:t>
            </a:r>
          </a:p>
          <a:p>
            <a:pPr>
              <a:buNone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                                    Seção I</a:t>
            </a:r>
          </a:p>
          <a:p>
            <a:pPr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                       Da Estruturação das Leis</a:t>
            </a:r>
          </a:p>
          <a:p>
            <a:pPr>
              <a:buNone/>
            </a:pP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Lei Complementar N°95, de 26 de fevereiro de 1998</a:t>
            </a:r>
            <a:endParaRPr lang="pt-BR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   </a:t>
            </a:r>
            <a:endParaRPr lang="pt-BR" sz="26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sz="26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pt-BR" sz="2600" b="1" dirty="0" smtClean="0">
                <a:latin typeface="Arial" pitchFamily="34" charset="0"/>
                <a:cs typeface="Arial" pitchFamily="34" charset="0"/>
              </a:rPr>
              <a:t>Art. 3º </a:t>
            </a:r>
            <a:r>
              <a:rPr lang="pt-BR" sz="2600" dirty="0" smtClean="0">
                <a:latin typeface="Arial" pitchFamily="34" charset="0"/>
                <a:cs typeface="Arial" pitchFamily="34" charset="0"/>
              </a:rPr>
              <a:t>A lei será estruturada em três partes básicas:</a:t>
            </a:r>
          </a:p>
          <a:p>
            <a:pPr algn="just">
              <a:buNone/>
            </a:pPr>
            <a:r>
              <a:rPr lang="pt-BR" sz="2600" b="1" dirty="0" smtClean="0">
                <a:latin typeface="Arial" pitchFamily="34" charset="0"/>
                <a:cs typeface="Arial" pitchFamily="34" charset="0"/>
              </a:rPr>
              <a:t>    I - </a:t>
            </a:r>
            <a:r>
              <a:rPr lang="pt-BR" sz="2600" dirty="0" smtClean="0">
                <a:latin typeface="Arial" pitchFamily="34" charset="0"/>
                <a:cs typeface="Arial" pitchFamily="34" charset="0"/>
              </a:rPr>
              <a:t>parte preliminar, compreendendo a epígrafe, a ementa, o preâmbulo, o enunciado do objeto e a indicação do âmbito de aplicação das disposições normativas;</a:t>
            </a:r>
          </a:p>
          <a:p>
            <a:pPr algn="just">
              <a:buNone/>
            </a:pPr>
            <a:r>
              <a:rPr lang="pt-BR" sz="2600" b="1" dirty="0" smtClean="0">
                <a:latin typeface="Arial" pitchFamily="34" charset="0"/>
                <a:cs typeface="Arial" pitchFamily="34" charset="0"/>
              </a:rPr>
              <a:t>    II - </a:t>
            </a:r>
            <a:r>
              <a:rPr lang="pt-BR" sz="2600" dirty="0" smtClean="0">
                <a:latin typeface="Arial" pitchFamily="34" charset="0"/>
                <a:cs typeface="Arial" pitchFamily="34" charset="0"/>
              </a:rPr>
              <a:t>parte normativa, compreendendo o texto das normas de conteúdo substantivo relacionadas com a matéria regulada;</a:t>
            </a:r>
          </a:p>
          <a:p>
            <a:pPr algn="just">
              <a:buNone/>
            </a:pPr>
            <a:r>
              <a:rPr lang="pt-BR" sz="2600" b="1" dirty="0" smtClean="0">
                <a:latin typeface="Arial" pitchFamily="34" charset="0"/>
                <a:cs typeface="Arial" pitchFamily="34" charset="0"/>
              </a:rPr>
              <a:t>    III - </a:t>
            </a:r>
            <a:r>
              <a:rPr lang="pt-BR" sz="2600" dirty="0" smtClean="0">
                <a:latin typeface="Arial" pitchFamily="34" charset="0"/>
                <a:cs typeface="Arial" pitchFamily="34" charset="0"/>
              </a:rPr>
              <a:t>parte final, compreendendo as disposições pertinentes às medidas necessárias à implementação das normas de conteúdo substantivo, às disposições transitórias, se for o caso, a cláusula de vigência e a cláusula de revogação, quando couber.</a:t>
            </a:r>
          </a:p>
          <a:p>
            <a:pPr>
              <a:buNone/>
            </a:pP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Lei Complementar N°95, de 26 de fevereiro de 1998</a:t>
            </a:r>
            <a:endParaRPr lang="pt-BR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t-BR" sz="2600" b="1" dirty="0" smtClean="0">
                <a:latin typeface="Arial" pitchFamily="34" charset="0"/>
                <a:cs typeface="Arial" pitchFamily="34" charset="0"/>
              </a:rPr>
              <a:t>    </a:t>
            </a:r>
          </a:p>
          <a:p>
            <a:pPr algn="just">
              <a:buNone/>
            </a:pPr>
            <a:r>
              <a:rPr lang="pt-BR" sz="2600" b="1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Art. 4º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A epígrafe, grafada em caracteres maiúsculos, propiciará identificação numérica singular à lei e será formada pelo título designativo da espécie normativa, pelo número respectivo e pelo ano de promulgação.</a:t>
            </a:r>
          </a:p>
          <a:p>
            <a:pPr algn="just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  </a:t>
            </a:r>
          </a:p>
          <a:p>
            <a:pPr algn="just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Art. 5º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A ementa será grafada por meio de caracteres que a realcem e explicitará, de modo conciso e sob a forma de título, o objeto da lei.</a:t>
            </a:r>
          </a:p>
          <a:p>
            <a:pPr algn="just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  </a:t>
            </a:r>
          </a:p>
          <a:p>
            <a:pPr algn="just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Art. 6º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O preâmbulo indicará o órgão ou instituição competente para a prática do ato e sua base legal.</a:t>
            </a:r>
          </a:p>
          <a:p>
            <a:pPr>
              <a:buNone/>
            </a:pP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Lei Complementar N°95, de 26 de fevereiro de 1998</a:t>
            </a:r>
            <a:endParaRPr lang="pt-BR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pt-BR" b="1" dirty="0" smtClean="0"/>
              <a:t>     </a:t>
            </a:r>
            <a:r>
              <a:rPr lang="pt-BR" sz="2600" b="1" dirty="0" smtClean="0">
                <a:latin typeface="Arial" pitchFamily="34" charset="0"/>
                <a:cs typeface="Arial" pitchFamily="34" charset="0"/>
              </a:rPr>
              <a:t>Art. 7º </a:t>
            </a:r>
            <a:r>
              <a:rPr lang="pt-BR" sz="2600" dirty="0" smtClean="0">
                <a:latin typeface="Arial" pitchFamily="34" charset="0"/>
                <a:cs typeface="Arial" pitchFamily="34" charset="0"/>
              </a:rPr>
              <a:t>O primeiro artigo do texto indicará o objeto da lei e o respectivo âmbito de aplicação, observados os seguintes princípios:</a:t>
            </a:r>
          </a:p>
          <a:p>
            <a:pPr algn="just">
              <a:buNone/>
            </a:pPr>
            <a:r>
              <a:rPr lang="pt-BR" sz="2600" b="1" dirty="0" smtClean="0">
                <a:latin typeface="Arial" pitchFamily="34" charset="0"/>
                <a:cs typeface="Arial" pitchFamily="34" charset="0"/>
              </a:rPr>
              <a:t>    I - </a:t>
            </a:r>
            <a:r>
              <a:rPr lang="pt-BR" sz="2600" dirty="0" smtClean="0">
                <a:latin typeface="Arial" pitchFamily="34" charset="0"/>
                <a:cs typeface="Arial" pitchFamily="34" charset="0"/>
              </a:rPr>
              <a:t>excetuadas as codificações, cada lei tratará de um único objeto;</a:t>
            </a:r>
          </a:p>
          <a:p>
            <a:pPr algn="just">
              <a:buNone/>
            </a:pPr>
            <a:r>
              <a:rPr lang="pt-BR" sz="26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pt-BR" sz="2600" b="1" dirty="0" smtClean="0">
                <a:latin typeface="Arial" pitchFamily="34" charset="0"/>
                <a:cs typeface="Arial" pitchFamily="34" charset="0"/>
              </a:rPr>
              <a:t>II - </a:t>
            </a:r>
            <a:r>
              <a:rPr lang="pt-BR" sz="2600" dirty="0" smtClean="0">
                <a:latin typeface="Arial" pitchFamily="34" charset="0"/>
                <a:cs typeface="Arial" pitchFamily="34" charset="0"/>
              </a:rPr>
              <a:t>a lei não conterá matéria estranha a seu objeto ou a este não vinculada por afinidade, pertinência ou conexão;</a:t>
            </a:r>
          </a:p>
          <a:p>
            <a:pPr algn="just">
              <a:buNone/>
            </a:pPr>
            <a:r>
              <a:rPr lang="pt-BR" sz="26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pt-BR" sz="2600" b="1" dirty="0" smtClean="0">
                <a:latin typeface="Arial" pitchFamily="34" charset="0"/>
                <a:cs typeface="Arial" pitchFamily="34" charset="0"/>
              </a:rPr>
              <a:t>III - </a:t>
            </a:r>
            <a:r>
              <a:rPr lang="pt-BR" sz="2600" dirty="0" smtClean="0">
                <a:latin typeface="Arial" pitchFamily="34" charset="0"/>
                <a:cs typeface="Arial" pitchFamily="34" charset="0"/>
              </a:rPr>
              <a:t>o âmbito de aplicação da lei será estabelecido de forma tão específica quanto o possibilite o conhecimento técnico ou científico da área respectiva;</a:t>
            </a:r>
          </a:p>
          <a:p>
            <a:pPr algn="just">
              <a:buNone/>
            </a:pPr>
            <a:r>
              <a:rPr lang="pt-BR" sz="26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pt-BR" sz="2600" b="1" dirty="0" smtClean="0">
                <a:latin typeface="Arial" pitchFamily="34" charset="0"/>
                <a:cs typeface="Arial" pitchFamily="34" charset="0"/>
              </a:rPr>
              <a:t>IV - </a:t>
            </a:r>
            <a:r>
              <a:rPr lang="pt-BR" sz="2600" dirty="0" smtClean="0">
                <a:latin typeface="Arial" pitchFamily="34" charset="0"/>
                <a:cs typeface="Arial" pitchFamily="34" charset="0"/>
              </a:rPr>
              <a:t>o mesmo assunto não poderá ser disciplinado por mais de uma lei, exceto quando a subsequente se destine a complementar lei considerada básica, vinculando-se a esta por remissão expressa.</a:t>
            </a: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Lei Complementar N°95, de 26 de fevereiro de 1998</a:t>
            </a:r>
            <a:endParaRPr lang="pt-BR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trimônio Líquido">
  <a:themeElements>
    <a:clrScheme name="Patrimônio Líquido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Patrimônio Líquido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trimônio Líquido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136</TotalTime>
  <Words>2098</Words>
  <Application>Microsoft Office PowerPoint</Application>
  <PresentationFormat>Apresentação na tela (4:3)</PresentationFormat>
  <Paragraphs>221</Paragraphs>
  <Slides>33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33</vt:i4>
      </vt:variant>
    </vt:vector>
  </HeadingPairs>
  <TitlesOfParts>
    <vt:vector size="34" baseType="lpstr">
      <vt:lpstr>Patrimônio Líquido</vt:lpstr>
      <vt:lpstr>Presidência da República Casa Civil Subchefia para Assuntos Jurídicos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Presidência da República Casa Civil Subchefia para Assuntos Jurídicos</dc:title>
  <dc:creator>Escritório Walber</dc:creator>
  <cp:lastModifiedBy>Alexandre</cp:lastModifiedBy>
  <cp:revision>15</cp:revision>
  <dcterms:created xsi:type="dcterms:W3CDTF">2014-05-12T14:25:40Z</dcterms:created>
  <dcterms:modified xsi:type="dcterms:W3CDTF">2014-05-20T18:07:01Z</dcterms:modified>
</cp:coreProperties>
</file>