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0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CEC6-461F-4305-ABF4-E37676666781}" type="datetimeFigureOut">
              <a:rPr lang="pt-BR" smtClean="0"/>
              <a:t>06/05/2014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EF6A-6F1D-4821-A9B3-1C2351C4A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71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t-BR" smtClean="0"/>
              <a:t>Professor Luiz Andrade  -TGE</a:t>
            </a: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DA9FE6-6A6E-48DE-81A1-61F44C1F522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 dir="d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09757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Poderes, funções e órgãos do Estado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mg_5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 Segundo Silvestre Pinheiro Ferreira, filósofo e estadista português, que escreveu os </a:t>
            </a:r>
            <a:r>
              <a:rPr lang="pt-BR" i="1" dirty="0" smtClean="0"/>
              <a:t>Princípios de Direito Público, Constitucional, Administrativo e das Gentes,</a:t>
            </a:r>
            <a:r>
              <a:rPr lang="pt-BR" dirty="0" smtClean="0"/>
              <a:t> os poderes também seriam cinco: </a:t>
            </a:r>
            <a:r>
              <a:rPr lang="pt-BR" b="1" i="1" dirty="0" smtClean="0"/>
              <a:t>legislativo, executivo, judiciário, eleitoral e</a:t>
            </a:r>
            <a:r>
              <a:rPr lang="pt-BR" b="1" dirty="0" smtClean="0"/>
              <a:t> </a:t>
            </a:r>
            <a:r>
              <a:rPr lang="pt-BR" b="1" i="1" dirty="0" smtClean="0"/>
              <a:t>conservador.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 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</a:t>
            </a:r>
            <a:r>
              <a:rPr lang="pt-BR" dirty="0" err="1" smtClean="0"/>
              <a:t>Francois</a:t>
            </a:r>
            <a:r>
              <a:rPr lang="pt-BR" dirty="0" smtClean="0"/>
              <a:t> Dominique de Reynaud, o Conde de </a:t>
            </a:r>
            <a:r>
              <a:rPr lang="pt-BR" dirty="0" err="1" smtClean="0"/>
              <a:t>Montlosier</a:t>
            </a:r>
            <a:r>
              <a:rPr lang="pt-BR" dirty="0" smtClean="0"/>
              <a:t>, juntamente com Benjamin </a:t>
            </a:r>
            <a:r>
              <a:rPr lang="pt-BR" dirty="0" err="1" smtClean="0"/>
              <a:t>Disraeli</a:t>
            </a:r>
            <a:r>
              <a:rPr lang="pt-BR" dirty="0" smtClean="0"/>
              <a:t>, o </a:t>
            </a:r>
            <a:r>
              <a:rPr lang="pt-BR" dirty="0" err="1" smtClean="0"/>
              <a:t>Lord</a:t>
            </a:r>
            <a:r>
              <a:rPr lang="pt-BR" dirty="0" smtClean="0"/>
              <a:t> </a:t>
            </a:r>
            <a:r>
              <a:rPr lang="pt-BR" dirty="0" err="1" smtClean="0"/>
              <a:t>Beaconsfield</a:t>
            </a:r>
            <a:r>
              <a:rPr lang="pt-BR" dirty="0" smtClean="0"/>
              <a:t> eram contrários a separação e faziam confusão com esta e o governo misto, afirmavam que os poderes eram: </a:t>
            </a:r>
          </a:p>
          <a:p>
            <a:pPr algn="just">
              <a:buNone/>
            </a:pPr>
            <a:r>
              <a:rPr lang="pt-BR" dirty="0" smtClean="0"/>
              <a:t>  </a:t>
            </a:r>
            <a:r>
              <a:rPr lang="pt-BR" b="1" dirty="0" smtClean="0"/>
              <a:t>o rei, a câmara dos pares e a câmara dos proprietários</a:t>
            </a:r>
            <a:r>
              <a:rPr lang="pt-BR" dirty="0" smtClean="0"/>
              <a:t>.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</a:t>
            </a:r>
            <a:r>
              <a:rPr lang="pt-BR" dirty="0" err="1" smtClean="0"/>
              <a:t>Etienne</a:t>
            </a:r>
            <a:r>
              <a:rPr lang="pt-BR" dirty="0" smtClean="0"/>
              <a:t> </a:t>
            </a:r>
            <a:r>
              <a:rPr lang="pt-BR" dirty="0" err="1" smtClean="0"/>
              <a:t>Vacherot</a:t>
            </a:r>
            <a:r>
              <a:rPr lang="pt-BR" dirty="0" smtClean="0"/>
              <a:t>, filósofo francês em La </a:t>
            </a:r>
            <a:r>
              <a:rPr lang="pt-BR" dirty="0" err="1" smtClean="0"/>
              <a:t>Démocratie</a:t>
            </a:r>
            <a:r>
              <a:rPr lang="pt-BR" dirty="0" smtClean="0"/>
              <a:t>, afirmava serem três os poderes: </a:t>
            </a:r>
            <a:r>
              <a:rPr lang="pt-BR" b="1" i="1" dirty="0" smtClean="0"/>
              <a:t>legislativo, executivo e administrativo</a:t>
            </a:r>
            <a:r>
              <a:rPr lang="pt-BR" i="1" dirty="0" smtClean="0"/>
              <a:t>, </a:t>
            </a:r>
            <a:r>
              <a:rPr lang="pt-BR" dirty="0" smtClean="0"/>
              <a:t>estando a autoridade judiciária compreendida no poder administrativo.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Immanuel Kant, filósofo alemão nos Princípios Metafísicos da Teoria do Direito, viu nos poderes do Estado as três proposições de um silogismo prático: a maior que contem </a:t>
            </a:r>
            <a:r>
              <a:rPr lang="pt-BR" b="1" i="1" dirty="0" smtClean="0"/>
              <a:t>a</a:t>
            </a:r>
            <a:r>
              <a:rPr lang="pt-BR" i="1" dirty="0" smtClean="0"/>
              <a:t> l</a:t>
            </a:r>
            <a:r>
              <a:rPr lang="pt-BR" b="1" i="1" dirty="0" smtClean="0"/>
              <a:t>ei</a:t>
            </a:r>
            <a:r>
              <a:rPr lang="pt-BR" i="1" dirty="0" smtClean="0"/>
              <a:t> </a:t>
            </a:r>
            <a:r>
              <a:rPr lang="pt-BR" dirty="0" smtClean="0"/>
              <a:t>de uma vontade; a menor , </a:t>
            </a:r>
            <a:r>
              <a:rPr lang="pt-BR" b="1" i="1" dirty="0" smtClean="0"/>
              <a:t>a</a:t>
            </a:r>
            <a:r>
              <a:rPr lang="pt-BR" i="1" dirty="0" smtClean="0"/>
              <a:t> </a:t>
            </a:r>
            <a:r>
              <a:rPr lang="pt-BR" b="1" i="1" dirty="0" smtClean="0"/>
              <a:t>ordem</a:t>
            </a:r>
            <a:r>
              <a:rPr lang="pt-BR" i="1" dirty="0" smtClean="0"/>
              <a:t>  </a:t>
            </a:r>
            <a:r>
              <a:rPr lang="pt-BR" dirty="0" smtClean="0"/>
              <a:t>de conduzir-se de acordo com a lei; enfim, a conclusão, </a:t>
            </a:r>
            <a:r>
              <a:rPr lang="pt-BR" b="1" i="1" dirty="0" smtClean="0"/>
              <a:t>a sentença</a:t>
            </a:r>
            <a:r>
              <a:rPr lang="pt-BR" i="1" dirty="0" smtClean="0"/>
              <a:t>, </a:t>
            </a:r>
            <a:r>
              <a:rPr lang="pt-BR" dirty="0" smtClean="0"/>
              <a:t>que decide o que é direito no caso de agir. Estes três poderes são coordenados(completando-se) e interdependentes.</a:t>
            </a:r>
          </a:p>
          <a:p>
            <a:pPr>
              <a:buNone/>
            </a:pPr>
            <a:r>
              <a:rPr lang="pt-BR" dirty="0" smtClean="0"/>
              <a:t>  O legislativo é irrepreensível; o executivo irresistível e  o judiciário é inapelável.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Cada órgão, dentro da sua esfera de ação, exerce a totalidade do poder soberano. </a:t>
            </a:r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algn="just">
              <a:buNone/>
            </a:pPr>
            <a:r>
              <a:rPr lang="pt-BR" dirty="0" smtClean="0"/>
              <a:t>  Em outras palavras: cada ato de governo, manifestado por um dos três órgãos, representa uma manifestação completa do poder.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i="1" dirty="0" smtClean="0"/>
              <a:t>  </a:t>
            </a:r>
            <a:r>
              <a:rPr lang="pt-BR" b="1" i="1" dirty="0" smtClean="0"/>
              <a:t>O Legislativo, o Executivo </a:t>
            </a:r>
            <a:r>
              <a:rPr lang="pt-BR" b="1" dirty="0" smtClean="0"/>
              <a:t>e o </a:t>
            </a:r>
            <a:r>
              <a:rPr lang="pt-BR" b="1" i="1" dirty="0" smtClean="0"/>
              <a:t>Judiciário</a:t>
            </a:r>
            <a:r>
              <a:rPr lang="pt-BR" i="1" dirty="0" smtClean="0"/>
              <a:t>, </a:t>
            </a:r>
            <a:r>
              <a:rPr lang="pt-BR" dirty="0" smtClean="0"/>
              <a:t>são poderes interdependentes no sentido literal da palavra, já que devem ser harmônicos e coordenados entre si. 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São órgãos de manifestação do poder de soberania estatal, que é, na sua essência uno e indivisível.  Cada um, na esfera da sua função específica, exerce a totalidade do poder.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O Estado manifesta a sua vontade, o seu poder através desses três órgãos que compõem a sua unidade.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Cada um dos três, isoladamente, sem a correlação e a integração dos dois outros, não chegaria a expressar o poder do Estado.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Os três poderes só são independentes no sentido de que se organizam mutuamente na finalidade essencial de compor os atos de manifestação da soberania estatal, mediante um sistema de freios e contrapesos, na expressão dos constitucionalistas norte-americanos, realizando o ideal de contenção do poder pelo poder.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Não confundir as funções com as finalidades ou objetivos do Estado, que são vários e de natureza militar, policial, econômica, previdenciária, cultural entre outras.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Todavia as funções básicas do Estado, mesmo com outras palavras ou acréscimos por parte de uns e concentrações por outros permanecem as mesmas desde Aristóteles aos nossos dias.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AS TRÊS FUNÇÕES BÁSICAS DO   ESTADO</a:t>
            </a:r>
            <a:endParaRPr lang="pt-BR" sz="3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  </a:t>
            </a:r>
            <a:r>
              <a:rPr lang="pt-BR" sz="2900" dirty="0" smtClean="0"/>
              <a:t>O filósofo grego entendia da seguinte maneira as três funções basilares da “polis”:</a:t>
            </a:r>
          </a:p>
          <a:p>
            <a:pPr algn="just">
              <a:buNone/>
            </a:pPr>
            <a:r>
              <a:rPr lang="pt-BR" sz="2900" dirty="0" smtClean="0"/>
              <a:t> </a:t>
            </a:r>
          </a:p>
          <a:p>
            <a:pPr algn="just">
              <a:buNone/>
            </a:pPr>
            <a:r>
              <a:rPr lang="pt-BR" sz="2900" dirty="0" smtClean="0"/>
              <a:t>	</a:t>
            </a:r>
            <a:r>
              <a:rPr lang="pt-BR" sz="2900" b="1" dirty="0" smtClean="0"/>
              <a:t>Consultiva, </a:t>
            </a:r>
            <a:r>
              <a:rPr lang="pt-BR" sz="2900" dirty="0" smtClean="0"/>
              <a:t> que se pronunciava acerca da guerra, da paz e das leis;</a:t>
            </a:r>
          </a:p>
          <a:p>
            <a:pPr algn="just">
              <a:buNone/>
            </a:pPr>
            <a:r>
              <a:rPr lang="pt-BR" sz="2900" dirty="0" smtClean="0"/>
              <a:t> </a:t>
            </a:r>
          </a:p>
          <a:p>
            <a:pPr algn="just">
              <a:buNone/>
            </a:pPr>
            <a:r>
              <a:rPr lang="pt-BR" sz="2900" dirty="0" smtClean="0"/>
              <a:t>	</a:t>
            </a:r>
            <a:r>
              <a:rPr lang="pt-BR" sz="2900" b="1" dirty="0" smtClean="0"/>
              <a:t>Administrativa, </a:t>
            </a:r>
            <a:r>
              <a:rPr lang="pt-BR" sz="2900" dirty="0" smtClean="0"/>
              <a:t>através do magistrado incumbido dos restantes assuntos do governo. 	</a:t>
            </a:r>
          </a:p>
          <a:p>
            <a:pPr algn="just">
              <a:buNone/>
            </a:pPr>
            <a:r>
              <a:rPr lang="pt-BR" sz="2900" dirty="0" smtClean="0"/>
              <a:t> </a:t>
            </a:r>
          </a:p>
          <a:p>
            <a:pPr algn="just">
              <a:buNone/>
            </a:pPr>
            <a:r>
              <a:rPr lang="pt-BR" sz="2900" dirty="0" smtClean="0"/>
              <a:t>	</a:t>
            </a:r>
            <a:r>
              <a:rPr lang="pt-BR" sz="2900" b="1" dirty="0" smtClean="0"/>
              <a:t>Judiciária, </a:t>
            </a:r>
            <a:r>
              <a:rPr lang="pt-BR" sz="2900" dirty="0" smtClean="0"/>
              <a:t>solucionando as controvérsias;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Objetivando promover o bem público, como sua meta final, o Estado desempenha uma série de funções através dos órgãos que o compõe, determinando um enorme conjunto de atos e serviços variáveis de um local para outro e de acordo com a época analisada.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Modernamente o Estado consolidou estas três funções que a partir dos pensadores dos séculos XVII e XVIII, passaram a ser exercidas por órgãos correspondentes de forma harmônica e interdependente: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b="1" dirty="0" smtClean="0"/>
              <a:t>   </a:t>
            </a:r>
            <a:r>
              <a:rPr lang="pt-BR" sz="3100" b="1" dirty="0" smtClean="0"/>
              <a:t>Legislativa:  </a:t>
            </a:r>
            <a:r>
              <a:rPr lang="pt-BR" sz="3100" dirty="0" smtClean="0"/>
              <a:t>estabelece normas gerais e abstratas que regem a vida em sociedade, através de manifestação de vontade a ser feita valer toda vez que ocorre o fato descrito na norma. </a:t>
            </a:r>
          </a:p>
          <a:p>
            <a:pPr algn="just">
              <a:buNone/>
            </a:pPr>
            <a:r>
              <a:rPr lang="pt-BR" sz="3100" dirty="0" smtClean="0"/>
              <a:t>   Exemplo: Quem importa mercadoria paga o imposto sobre importação. Esta é uma lei.</a:t>
            </a:r>
          </a:p>
          <a:p>
            <a:pPr algn="just">
              <a:buNone/>
            </a:pPr>
            <a:r>
              <a:rPr lang="pt-BR" sz="3100" dirty="0" smtClean="0"/>
              <a:t> </a:t>
            </a:r>
          </a:p>
          <a:p>
            <a:pPr algn="just">
              <a:buNone/>
            </a:pPr>
            <a:r>
              <a:rPr lang="pt-BR" sz="3100" dirty="0" smtClean="0"/>
              <a:t>	</a:t>
            </a:r>
            <a:r>
              <a:rPr lang="pt-BR" sz="3100" b="1" dirty="0" smtClean="0"/>
              <a:t>Executiva: </a:t>
            </a:r>
            <a:r>
              <a:rPr lang="pt-BR" sz="3100" dirty="0" smtClean="0"/>
              <a:t>traduz num ato de vontade individualizado a exteriorização abstrata da norma. </a:t>
            </a:r>
          </a:p>
          <a:p>
            <a:pPr algn="just">
              <a:buNone/>
            </a:pPr>
            <a:r>
              <a:rPr lang="pt-BR" sz="3100" dirty="0" smtClean="0"/>
              <a:t>   Exemplo: Cobrar do importador o tributo na quantidade prevista na lei é ato executivo.</a:t>
            </a:r>
          </a:p>
          <a:p>
            <a:pPr algn="just">
              <a:buNone/>
            </a:pPr>
            <a:r>
              <a:rPr lang="pt-BR" sz="3100" dirty="0" smtClean="0"/>
              <a:t> </a:t>
            </a:r>
          </a:p>
          <a:p>
            <a:pPr algn="just">
              <a:buNone/>
            </a:pPr>
            <a:r>
              <a:rPr lang="pt-BR" sz="3100" dirty="0" smtClean="0"/>
              <a:t>	</a:t>
            </a:r>
            <a:r>
              <a:rPr lang="pt-BR" sz="3100" b="1" dirty="0" smtClean="0"/>
              <a:t>Judiciária:</a:t>
            </a:r>
            <a:r>
              <a:rPr lang="pt-BR" sz="3100" dirty="0" smtClean="0"/>
              <a:t> Dirime as controvérsias que podem surgir na aplicação da lei. </a:t>
            </a:r>
          </a:p>
          <a:p>
            <a:pPr algn="just">
              <a:buNone/>
            </a:pPr>
            <a:r>
              <a:rPr lang="pt-BR" sz="3100" dirty="0" smtClean="0"/>
              <a:t>   Exemplo: Se o importador dos exemplos acima, considera indevido o tributo cobrado surge uma lide a ser resolvida definitivamente pela função jurisdicional.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</a:t>
            </a:r>
          </a:p>
          <a:p>
            <a:pPr algn="just">
              <a:buNone/>
            </a:pPr>
            <a:r>
              <a:rPr lang="pt-BR" dirty="0" smtClean="0"/>
              <a:t>  (IN ADERSON DE MENEZES, Teoria Geral do Estado, 8ª. edição, Rio de Janeiro, Ed. Forense, 1996, fs. 367/373)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r>
              <a:rPr lang="pt-BR" dirty="0" smtClean="0"/>
              <a:t> Preliminarmente cabe distinguir: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ÓRGÃOS E FUNÇÕES DO ESTADO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b="1" dirty="0" smtClean="0"/>
              <a:t>GOVERNO:</a:t>
            </a:r>
            <a:r>
              <a:rPr lang="pt-BR" dirty="0" smtClean="0"/>
              <a:t> “Soberania posta em ação”. </a:t>
            </a:r>
            <a:r>
              <a:rPr lang="pt-BR" dirty="0" err="1" smtClean="0"/>
              <a:t>Esmein</a:t>
            </a:r>
            <a:r>
              <a:rPr lang="pt-BR" dirty="0" smtClean="0"/>
              <a:t> ou “Direção suprema dos negócios públicos” segundo </a:t>
            </a:r>
            <a:r>
              <a:rPr lang="pt-BR" dirty="0" err="1" smtClean="0"/>
              <a:t>Barthélemy</a:t>
            </a:r>
            <a:r>
              <a:rPr lang="pt-BR" dirty="0" smtClean="0"/>
              <a:t> e </a:t>
            </a:r>
            <a:r>
              <a:rPr lang="pt-BR" dirty="0" err="1" smtClean="0"/>
              <a:t>Duez</a:t>
            </a:r>
            <a:r>
              <a:rPr lang="pt-BR" dirty="0" smtClean="0"/>
              <a:t>.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r>
              <a:rPr lang="pt-BR" b="1" dirty="0" smtClean="0"/>
              <a:t>ADMINISTRAÇÃO:</a:t>
            </a:r>
            <a:r>
              <a:rPr lang="pt-BR" dirty="0" smtClean="0"/>
              <a:t> Instrumento de efetivação do Governo à qual está subordinada. Realiza a orientação e </a:t>
            </a:r>
            <a:r>
              <a:rPr lang="pt-BR" dirty="0" err="1" smtClean="0"/>
              <a:t>idéias</a:t>
            </a:r>
            <a:r>
              <a:rPr lang="pt-BR" dirty="0" smtClean="0"/>
              <a:t> governamentais.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t-BR" dirty="0" smtClean="0"/>
              <a:t>   </a:t>
            </a:r>
            <a:r>
              <a:rPr lang="pt-BR" sz="3800" dirty="0" smtClean="0"/>
              <a:t> </a:t>
            </a:r>
            <a:r>
              <a:rPr lang="pt-BR" sz="4400" dirty="0" smtClean="0"/>
              <a:t>Sistemas de classificação:</a:t>
            </a:r>
          </a:p>
          <a:p>
            <a:pPr algn="just">
              <a:buNone/>
            </a:pPr>
            <a:endParaRPr lang="pt-BR" sz="4400" dirty="0" smtClean="0"/>
          </a:p>
          <a:p>
            <a:pPr algn="just">
              <a:buNone/>
            </a:pPr>
            <a:r>
              <a:rPr lang="pt-BR" sz="4400" dirty="0" smtClean="0"/>
              <a:t>	Formais ou subjetivistas levam em consideração os órgãos que desempenham as funções públicas, donde:</a:t>
            </a:r>
          </a:p>
          <a:p>
            <a:pPr algn="just">
              <a:buNone/>
            </a:pPr>
            <a:r>
              <a:rPr lang="pt-BR" sz="4400" dirty="0" smtClean="0"/>
              <a:t>	</a:t>
            </a:r>
          </a:p>
          <a:p>
            <a:pPr algn="just">
              <a:buNone/>
            </a:pPr>
            <a:r>
              <a:rPr lang="pt-BR" sz="4400" dirty="0" smtClean="0"/>
              <a:t>   O Governo é exercido pelos Representes, já a Administração é exercida pelos Agentes.</a:t>
            </a:r>
          </a:p>
          <a:p>
            <a:pPr algn="just">
              <a:buNone/>
            </a:pPr>
            <a:r>
              <a:rPr lang="pt-BR" sz="4400" dirty="0" smtClean="0"/>
              <a:t> </a:t>
            </a:r>
          </a:p>
          <a:p>
            <a:pPr algn="just">
              <a:buNone/>
            </a:pPr>
            <a:r>
              <a:rPr lang="pt-BR" sz="4400" dirty="0" smtClean="0"/>
              <a:t>	Materiais ou </a:t>
            </a:r>
            <a:r>
              <a:rPr lang="pt-BR" sz="4400" dirty="0" err="1" smtClean="0"/>
              <a:t>objetivistas</a:t>
            </a:r>
            <a:r>
              <a:rPr lang="pt-BR" sz="4400" dirty="0" smtClean="0"/>
              <a:t> levam em consideração as funções que são desempenhadas pelos órgãos públicos:</a:t>
            </a:r>
          </a:p>
          <a:p>
            <a:pPr algn="just">
              <a:buNone/>
            </a:pPr>
            <a:r>
              <a:rPr lang="pt-BR" sz="4400" dirty="0" smtClean="0"/>
              <a:t>	</a:t>
            </a:r>
          </a:p>
          <a:p>
            <a:pPr algn="just">
              <a:buNone/>
            </a:pPr>
            <a:r>
              <a:rPr lang="pt-BR" sz="4400" dirty="0" smtClean="0"/>
              <a:t>   O Governo garante normas, soluciona conflitos, estabelece a ordem pública, já a Administração presta serviços mediante as obras gerais de interesse coletivo.</a:t>
            </a:r>
          </a:p>
          <a:p>
            <a:pPr>
              <a:buNone/>
            </a:pPr>
            <a:r>
              <a:rPr lang="pt-BR" sz="3800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b="1" dirty="0" smtClean="0"/>
              <a:t>  Órgãos</a:t>
            </a:r>
            <a:r>
              <a:rPr lang="pt-BR" dirty="0" smtClean="0"/>
              <a:t>: Indivíduo ou grupo de indivíduos aos quais o Estado confia o papel de desempenharem suas atividades (do Estado). 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dirty="0" smtClean="0"/>
              <a:t> </a:t>
            </a:r>
            <a:r>
              <a:rPr lang="pt-BR" b="1" dirty="0" smtClean="0"/>
              <a:t> Funções</a:t>
            </a:r>
            <a:r>
              <a:rPr lang="pt-BR" dirty="0" smtClean="0"/>
              <a:t>: Atividades estatais em realização, entregues ao mister isolado ou conjunto de indivíduos previamente designados.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Queiroz Lima assevera que o ideal seria que a cada função correspondesse um órgão público, mas, na prática é diferente; às vezes o mesmo sistema de encargos fica disperso em vários órgãos e muitas vezes, um só órgão desempenha várias funções.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Ressalta que:</a:t>
            </a:r>
          </a:p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  <a:r>
              <a:rPr lang="pt-BR" b="1" dirty="0" smtClean="0"/>
              <a:t>“A chave do sistema constitucional consiste precisamente em distribuir as diferentes classes de atividades do Estado pelos vários órgãos, por forma que a ação de um sirva de aparelho de controle da ação dos outros”.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Representantes ou órgãos de representação, querem em lugar do Estado (nação).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dirty="0" smtClean="0"/>
              <a:t>  A Representação corresponde ao mandato popular.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dirty="0" smtClean="0"/>
              <a:t>  A vontade autêntica do povo (nação) está no corpo eleitoral e se manifesta nas eleições.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dirty="0" smtClean="0"/>
              <a:t>  A vontade de fato é do representante, mas, a vontade de direito é do Estado (nação), não pode ser controlada.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r>
              <a:rPr lang="pt-BR" dirty="0" smtClean="0"/>
              <a:t>  Os Agentes são colocados sob a autoridade e controle dos órgãos de representação. </a:t>
            </a:r>
          </a:p>
          <a:p>
            <a:pPr algn="just">
              <a:buNone/>
            </a:pPr>
            <a:r>
              <a:rPr lang="pt-BR" dirty="0" smtClean="0"/>
              <a:t>  Não exprimem a vontade própria do povo (nação).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r>
              <a:rPr lang="pt-BR" dirty="0" smtClean="0"/>
              <a:t>	Podem praticar atos jurídicos, mas, nos limites legais fixados (vinculados).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29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Essa múltipla atividade gerou a teoria sobre os poderes estatais.  </a:t>
            </a:r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algn="just">
              <a:buNone/>
            </a:pPr>
            <a:r>
              <a:rPr lang="pt-BR" dirty="0" smtClean="0"/>
              <a:t>  No início concentrada numa pessoa ou coletividade, passou a distribuir-se numa verdadeira divisão de trabalho e atribuições, cujas funções exigem os respectivos órgãos com a missão de exercê-las dentro dos limites das correspondentes competências.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 A representação pode existir na Monarquia Hereditária e na República onde os Magistrados têm acesso em geral por concursos de provas e títulos, dada a tecnicidade e imparcialidade que se devem revestir as funções jurisdicionais.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</a:t>
            </a:r>
            <a:r>
              <a:rPr lang="pt-BR" sz="2400" b="1" dirty="0" smtClean="0"/>
              <a:t>LÉON DUGUIT, </a:t>
            </a:r>
            <a:r>
              <a:rPr lang="pt-BR" sz="2400" dirty="0" smtClean="0"/>
              <a:t>tende a retirar o conteúdo autoritário do Estado trazendo o entendimento que: “ele é uma cooperação de serviços públicos organizados e controlados pelos governantes”.</a:t>
            </a:r>
          </a:p>
          <a:p>
            <a:pPr algn="just">
              <a:buNone/>
            </a:pPr>
            <a:r>
              <a:rPr lang="pt-BR" sz="2400" dirty="0" smtClean="0"/>
              <a:t> </a:t>
            </a:r>
            <a:endParaRPr lang="pt-BR" sz="2400" b="1" dirty="0" smtClean="0"/>
          </a:p>
          <a:p>
            <a:pPr algn="just">
              <a:buNone/>
            </a:pPr>
            <a:r>
              <a:rPr lang="pt-BR" sz="2400" b="1" dirty="0" smtClean="0"/>
              <a:t>	</a:t>
            </a:r>
          </a:p>
          <a:p>
            <a:pPr algn="just">
              <a:buNone/>
            </a:pPr>
            <a:r>
              <a:rPr lang="pt-BR" sz="2400" b="1" dirty="0" smtClean="0"/>
              <a:t>  ADERSON DE MENEZES, </a:t>
            </a:r>
            <a:r>
              <a:rPr lang="pt-BR" sz="2400" dirty="0" smtClean="0"/>
              <a:t>encerra magistralmente, conceituando os serviços públicos como sendo: “o conjunto de atividades e obras pelas quais o Estado atende aos interesses gerais, satisfazendo as necessidades coletivas”.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0"/>
            <a:ext cx="7992888" cy="6858000"/>
          </a:xfrm>
        </p:spPr>
      </p:pic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32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LEGISLATIVO</a:t>
            </a:r>
            <a:r>
              <a:rPr lang="pt-BR" dirty="0" smtClean="0"/>
              <a:t>- elabora às leis do estado;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b="1" dirty="0" smtClean="0"/>
              <a:t>EXECUTIVO</a:t>
            </a:r>
            <a:r>
              <a:rPr lang="pt-BR" dirty="0" smtClean="0"/>
              <a:t>- administra o estado através das     		     leis e da execução delas;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b="1" dirty="0" smtClean="0"/>
              <a:t>JUDICIÁRIO</a:t>
            </a:r>
            <a:r>
              <a:rPr lang="pt-BR" dirty="0" smtClean="0"/>
              <a:t>- aplica as leis do estado;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</a:t>
            </a:r>
            <a:r>
              <a:rPr lang="pt-BR" sz="4800" dirty="0" smtClean="0"/>
              <a:t>O Estado Brasileiro</a:t>
            </a:r>
            <a:endParaRPr lang="pt-BR" sz="4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Algumas relações entre os três poderes: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1-Relações comuns entre os poderes Legislativo e Executivo: </a:t>
            </a:r>
          </a:p>
          <a:p>
            <a:pPr algn="just">
              <a:buNone/>
            </a:pPr>
            <a:r>
              <a:rPr lang="pt-BR" dirty="0" smtClean="0"/>
              <a:t>  </a:t>
            </a:r>
          </a:p>
          <a:p>
            <a:pPr algn="just">
              <a:buNone/>
            </a:pPr>
            <a:r>
              <a:rPr lang="pt-BR" dirty="0" smtClean="0"/>
              <a:t>  </a:t>
            </a:r>
            <a:r>
              <a:rPr lang="pt-BR" b="1" dirty="0" smtClean="0"/>
              <a:t>O Legislativo julga o executivo nos crimes de responsabilidade art.85 e 86 CF; </a:t>
            </a:r>
          </a:p>
          <a:p>
            <a:pPr algn="just">
              <a:buNone/>
            </a:pPr>
            <a:r>
              <a:rPr lang="pt-BR" b="1" dirty="0" smtClean="0"/>
              <a:t>  O Executivo sanciona, promulga ou veta projetos de leis do Legislativo art.84, IV e V. CF.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Interdependência dos poderes do estado brasileiro </a:t>
            </a:r>
            <a:r>
              <a:rPr lang="pt-BR" sz="2200" dirty="0" smtClean="0"/>
              <a:t>(sistema de freios e contrapesos)</a:t>
            </a:r>
            <a:endParaRPr lang="pt-BR" sz="2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2-Relações comuns entre os poderes Legislativo e Judiciário:</a:t>
            </a:r>
          </a:p>
          <a:p>
            <a:pPr algn="just">
              <a:buNone/>
            </a:pPr>
            <a:r>
              <a:rPr lang="pt-BR" dirty="0" smtClean="0"/>
              <a:t>  </a:t>
            </a:r>
          </a:p>
          <a:p>
            <a:pPr algn="just">
              <a:buNone/>
            </a:pPr>
            <a:r>
              <a:rPr lang="pt-BR" dirty="0" smtClean="0"/>
              <a:t>  </a:t>
            </a:r>
            <a:r>
              <a:rPr lang="pt-BR" b="1" dirty="0" smtClean="0"/>
              <a:t>O Legislativo aprova a nomeação de membros do judiciário art.84,XIV e XVI,CF; </a:t>
            </a:r>
          </a:p>
          <a:p>
            <a:pPr algn="just">
              <a:buNone/>
            </a:pPr>
            <a:r>
              <a:rPr lang="pt-BR" b="1" dirty="0" smtClean="0"/>
              <a:t>  O Judiciário processa e julga os membros do Congresso nos Crimes Comuns art.102,I,b. CF.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3-Relações comuns entre os poderes executivo e judiciário:</a:t>
            </a:r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pPr algn="just">
              <a:buNone/>
            </a:pPr>
            <a:r>
              <a:rPr lang="pt-BR" dirty="0" smtClean="0"/>
              <a:t>  </a:t>
            </a:r>
            <a:r>
              <a:rPr lang="pt-BR" b="1" dirty="0" smtClean="0"/>
              <a:t>O Executivo nomeia o Judiciário (STF) e (TS) art.84,XIV e XVI,CF; </a:t>
            </a:r>
          </a:p>
          <a:p>
            <a:pPr algn="just">
              <a:buNone/>
            </a:pPr>
            <a:r>
              <a:rPr lang="pt-BR" b="1" dirty="0" smtClean="0"/>
              <a:t>  O Judiciário julga o Executivo nos crimes comuns (STF) art.86 CF.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4-Relações comuns entre os poderes executivo, legislativo e judiciário:</a:t>
            </a:r>
          </a:p>
          <a:p>
            <a:pPr algn="just">
              <a:buNone/>
            </a:pPr>
            <a:r>
              <a:rPr lang="pt-BR" dirty="0" smtClean="0"/>
              <a:t>  </a:t>
            </a:r>
          </a:p>
          <a:p>
            <a:pPr algn="just">
              <a:buNone/>
            </a:pPr>
            <a:r>
              <a:rPr lang="pt-BR" dirty="0" smtClean="0"/>
              <a:t>   </a:t>
            </a:r>
            <a:r>
              <a:rPr lang="pt-BR" b="1" dirty="0" smtClean="0"/>
              <a:t>No impedimento do Executivo é ele substituído na sequência após o vice-presidente, pelo Legislativo  (Presidente </a:t>
            </a:r>
            <a:r>
              <a:rPr lang="pt-BR" b="1" smtClean="0"/>
              <a:t>da Câmara) </a:t>
            </a:r>
            <a:r>
              <a:rPr lang="pt-BR" b="1" dirty="0" smtClean="0"/>
              <a:t>e em seguida pelo Judiciário (STF) art.80 CF.</a:t>
            </a: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0"/>
            <a:ext cx="8496944" cy="6858000"/>
          </a:xfrm>
        </p:spPr>
      </p:pic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38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</a:t>
            </a:r>
          </a:p>
          <a:p>
            <a:pPr algn="just">
              <a:buNone/>
            </a:pPr>
            <a:r>
              <a:rPr lang="pt-BR" dirty="0" smtClean="0"/>
              <a:t>   Esse exercício mesmo dentro da unidade estatal obedece a limitações consagradas, que visam evitar a hipertrofia da autoridade.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  Aristóteles começou a discernir as três partes do governo com as funções por elas exercidas: </a:t>
            </a:r>
          </a:p>
          <a:p>
            <a:pPr algn="just">
              <a:buNone/>
            </a:pPr>
            <a:r>
              <a:rPr lang="pt-BR" dirty="0" smtClean="0"/>
              <a:t>  a </a:t>
            </a:r>
            <a:r>
              <a:rPr lang="pt-BR" b="1" dirty="0" smtClean="0"/>
              <a:t>assembleia do povo</a:t>
            </a:r>
            <a:r>
              <a:rPr lang="pt-BR" dirty="0" smtClean="0"/>
              <a:t> formada pelos cidadãos em geral, como corpo deliberante e verdadeiro soberano do Estado; </a:t>
            </a:r>
          </a:p>
          <a:p>
            <a:pPr algn="just">
              <a:buNone/>
            </a:pPr>
            <a:r>
              <a:rPr lang="pt-BR" dirty="0" smtClean="0"/>
              <a:t>  a segunda composta de </a:t>
            </a:r>
            <a:r>
              <a:rPr lang="pt-BR" b="1" dirty="0" smtClean="0"/>
              <a:t>magistrados </a:t>
            </a:r>
            <a:r>
              <a:rPr lang="pt-BR" dirty="0" smtClean="0"/>
              <a:t>com ordens especiais encarregados das rendas e defesa do Estado e a terceira integrada por </a:t>
            </a:r>
            <a:r>
              <a:rPr lang="pt-BR" b="1" dirty="0" smtClean="0"/>
              <a:t>juízes</a:t>
            </a:r>
            <a:r>
              <a:rPr lang="pt-BR" dirty="0" smtClean="0"/>
              <a:t>, encarregados do julgamento e da aplicação da justiça.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400" dirty="0" smtClean="0"/>
              <a:t>   </a:t>
            </a:r>
            <a:r>
              <a:rPr lang="pt-BR" sz="2600" dirty="0" smtClean="0"/>
              <a:t>John Locke já falava expressamente nos poderes citando o </a:t>
            </a:r>
            <a:r>
              <a:rPr lang="pt-BR" sz="2600" b="1" dirty="0" smtClean="0"/>
              <a:t>legislativo,</a:t>
            </a:r>
            <a:r>
              <a:rPr lang="pt-BR" sz="2600" dirty="0" smtClean="0"/>
              <a:t> </a:t>
            </a:r>
            <a:r>
              <a:rPr lang="pt-BR" sz="2600" b="1" dirty="0" smtClean="0"/>
              <a:t>executivo, federativo do estado e a prerrogativa.  </a:t>
            </a:r>
          </a:p>
          <a:p>
            <a:pPr algn="just">
              <a:buNone/>
            </a:pPr>
            <a:r>
              <a:rPr lang="pt-BR" sz="2600" b="1" dirty="0" smtClean="0"/>
              <a:t>   </a:t>
            </a:r>
            <a:r>
              <a:rPr lang="pt-BR" sz="2600" dirty="0" smtClean="0"/>
              <a:t>Não confiante na natureza humana considerava perigoso confiar a execução das leis àqueles que a tivessem elaborado, convindo separar o poder legislativo do executivo.  Não tratou do judiciário com especialidade e o poder federativo por outros interpretado como confederativo, correspondia ao direito da paz e da guerra, de formar ligas e alianças e de fazer toda espécie de negociações com as pessoas e as comunidades estranhas ao Estado.  </a:t>
            </a:r>
          </a:p>
          <a:p>
            <a:pPr algn="just">
              <a:buNone/>
            </a:pPr>
            <a:r>
              <a:rPr lang="pt-BR" sz="2600" dirty="0" smtClean="0"/>
              <a:t>   A </a:t>
            </a:r>
            <a:r>
              <a:rPr lang="pt-BR" sz="2600" b="1" dirty="0" smtClean="0"/>
              <a:t>prerrogativa </a:t>
            </a:r>
            <a:r>
              <a:rPr lang="pt-BR" sz="2600" dirty="0" smtClean="0"/>
              <a:t>referia-se ao poder discricionário que às vezes atingia a arbitrariedade indo de encontro ao bem público.</a:t>
            </a:r>
          </a:p>
          <a:p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  Foi Charles-Louis de </a:t>
            </a:r>
            <a:r>
              <a:rPr lang="pt-BR" dirty="0" err="1" smtClean="0"/>
              <a:t>Secondat</a:t>
            </a:r>
            <a:r>
              <a:rPr lang="pt-BR" dirty="0" smtClean="0"/>
              <a:t> (1689-1755)-Baron de Ia </a:t>
            </a:r>
            <a:r>
              <a:rPr lang="pt-BR" dirty="0" err="1" smtClean="0"/>
              <a:t>Brède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de Montesquieu que em 1748 elaborou um verdadeiro tratado de Teoria do Estado sob o título </a:t>
            </a:r>
            <a:r>
              <a:rPr lang="pt-BR" b="1" dirty="0" smtClean="0"/>
              <a:t>De </a:t>
            </a:r>
            <a:r>
              <a:rPr lang="pt-BR" b="1" dirty="0" err="1" smtClean="0"/>
              <a:t>I'Esprit</a:t>
            </a:r>
            <a:r>
              <a:rPr lang="pt-BR" b="1" dirty="0" smtClean="0"/>
              <a:t> </a:t>
            </a:r>
            <a:r>
              <a:rPr lang="pt-BR" b="1" dirty="0" err="1" smtClean="0"/>
              <a:t>des</a:t>
            </a:r>
            <a:r>
              <a:rPr lang="pt-BR" b="1" dirty="0" smtClean="0"/>
              <a:t> </a:t>
            </a:r>
            <a:r>
              <a:rPr lang="pt-BR" b="1" dirty="0" err="1" smtClean="0"/>
              <a:t>Lois</a:t>
            </a:r>
            <a:r>
              <a:rPr lang="pt-BR" b="1" dirty="0" smtClean="0"/>
              <a:t>, </a:t>
            </a:r>
            <a:r>
              <a:rPr lang="pt-BR" dirty="0" smtClean="0"/>
              <a:t>quando concluiu que </a:t>
            </a:r>
            <a:r>
              <a:rPr lang="pt-BR" b="1" i="1" dirty="0" smtClean="0"/>
              <a:t>"Tudo estaria perdido se o</a:t>
            </a:r>
            <a:r>
              <a:rPr lang="pt-BR" dirty="0" smtClean="0"/>
              <a:t> </a:t>
            </a:r>
            <a:r>
              <a:rPr lang="pt-BR" b="1" i="1" dirty="0" smtClean="0"/>
              <a:t>mesmo homem, ou o mesmo corpo de principais, </a:t>
            </a:r>
            <a:r>
              <a:rPr lang="pt-BR" dirty="0" smtClean="0"/>
              <a:t>ou </a:t>
            </a:r>
            <a:r>
              <a:rPr lang="pt-BR" b="1" i="1" dirty="0" smtClean="0"/>
              <a:t>de nobres, ou do</a:t>
            </a:r>
            <a:r>
              <a:rPr lang="pt-BR" dirty="0" smtClean="0"/>
              <a:t> </a:t>
            </a:r>
            <a:r>
              <a:rPr lang="pt-BR" b="1" i="1" dirty="0" smtClean="0"/>
              <a:t>povo, exercessem os três poderes, o</a:t>
            </a:r>
            <a:r>
              <a:rPr lang="pt-BR" dirty="0" smtClean="0"/>
              <a:t> </a:t>
            </a:r>
            <a:r>
              <a:rPr lang="pt-BR" b="1" i="1" dirty="0" smtClean="0"/>
              <a:t>que faz leis, o que executa as</a:t>
            </a:r>
            <a:r>
              <a:rPr lang="pt-BR" dirty="0" smtClean="0"/>
              <a:t> </a:t>
            </a:r>
            <a:r>
              <a:rPr lang="pt-BR" b="1" i="1" dirty="0" smtClean="0"/>
              <a:t>resoluções públicas e o </a:t>
            </a:r>
            <a:r>
              <a:rPr lang="pt-BR" dirty="0" smtClean="0"/>
              <a:t> </a:t>
            </a:r>
            <a:r>
              <a:rPr lang="pt-BR" b="1" i="1" dirty="0" smtClean="0"/>
              <a:t>que julga os crimes ou</a:t>
            </a:r>
            <a:r>
              <a:rPr lang="pt-BR" dirty="0" smtClean="0"/>
              <a:t> </a:t>
            </a:r>
            <a:r>
              <a:rPr lang="pt-BR" b="1" i="1" dirty="0" smtClean="0"/>
              <a:t>as desavenças dos</a:t>
            </a:r>
            <a:r>
              <a:rPr lang="pt-BR" dirty="0" smtClean="0"/>
              <a:t> </a:t>
            </a:r>
            <a:r>
              <a:rPr lang="pt-BR" b="1" i="1" dirty="0" smtClean="0"/>
              <a:t>particulares".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 Saint </a:t>
            </a:r>
            <a:r>
              <a:rPr lang="pt-BR" dirty="0" err="1" smtClean="0"/>
              <a:t>Girons</a:t>
            </a:r>
            <a:r>
              <a:rPr lang="pt-BR" dirty="0" smtClean="0"/>
              <a:t> distinguia apenas dois poderes:</a:t>
            </a:r>
            <a:r>
              <a:rPr lang="pt-BR" b="1" dirty="0" smtClean="0"/>
              <a:t> </a:t>
            </a:r>
            <a:r>
              <a:rPr lang="pt-BR" b="1" i="1" dirty="0" smtClean="0"/>
              <a:t>legislativo</a:t>
            </a:r>
            <a:r>
              <a:rPr lang="pt-BR" i="1" dirty="0" smtClean="0"/>
              <a:t> e </a:t>
            </a:r>
            <a:r>
              <a:rPr lang="pt-BR" b="1" i="1" dirty="0" smtClean="0"/>
              <a:t>executivo</a:t>
            </a:r>
            <a:r>
              <a:rPr lang="pt-BR" b="1" dirty="0" smtClean="0"/>
              <a:t>,</a:t>
            </a:r>
            <a:r>
              <a:rPr lang="pt-BR" dirty="0" smtClean="0"/>
              <a:t> sendo a justiça um ramo autônomo independente do executivo.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 Benjamin Constant de </a:t>
            </a:r>
            <a:r>
              <a:rPr lang="pt-BR" dirty="0" err="1" smtClean="0"/>
              <a:t>Rebecque</a:t>
            </a:r>
            <a:r>
              <a:rPr lang="pt-BR" dirty="0" smtClean="0"/>
              <a:t>, escritor e político francês, admitia cinco poderes: </a:t>
            </a:r>
          </a:p>
          <a:p>
            <a:pPr algn="just">
              <a:buNone/>
            </a:pPr>
            <a:r>
              <a:rPr lang="pt-BR" dirty="0" smtClean="0"/>
              <a:t>  </a:t>
            </a:r>
            <a:r>
              <a:rPr lang="pt-BR" b="1" dirty="0" smtClean="0"/>
              <a:t>real, executivo, representativo de duração, representativo de opinião e judiciário</a:t>
            </a:r>
            <a:r>
              <a:rPr lang="pt-BR" dirty="0" smtClean="0"/>
              <a:t>. 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Ressalte-se, de logo, que o Brasil na Constituição Imperial, admitiu uma classificação </a:t>
            </a:r>
            <a:r>
              <a:rPr lang="pt-BR" dirty="0" err="1" smtClean="0"/>
              <a:t>sui</a:t>
            </a:r>
            <a:r>
              <a:rPr lang="pt-BR" dirty="0" smtClean="0"/>
              <a:t> </a:t>
            </a:r>
            <a:r>
              <a:rPr lang="pt-BR" dirty="0" err="1" smtClean="0"/>
              <a:t>generis</a:t>
            </a:r>
            <a:r>
              <a:rPr lang="pt-BR" dirty="0" smtClean="0"/>
              <a:t> com o poder moderador acrescido ao legislativo, executivo e judiciário quando mais se aproximou deste autor, com relação ao poder real.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06/05/2014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9FE6-6A6E-48DE-81A1-61F44C1F522A}" type="slidenum">
              <a:rPr lang="pt-BR" smtClean="0"/>
              <a:t>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Luiz Andrade  -TGE</a:t>
            </a:r>
            <a:endParaRPr lang="pt-B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1775</Words>
  <Application>Microsoft Office PowerPoint</Application>
  <PresentationFormat>Apresentação na tela (4:3)</PresentationFormat>
  <Paragraphs>244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Concurso</vt:lpstr>
      <vt:lpstr> Poderes, funções e órgãos do Estado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TRÊS FUNÇÕES BÁSICAS DO   ESTADO</vt:lpstr>
      <vt:lpstr>Apresentação do PowerPoint</vt:lpstr>
      <vt:lpstr>Apresentação do PowerPoint</vt:lpstr>
      <vt:lpstr>Apresentação do PowerPoint</vt:lpstr>
      <vt:lpstr>ÓRGÃOS E FUNÇÕES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O Estado Brasileiro</vt:lpstr>
      <vt:lpstr>Interdependência dos poderes do estado brasileiro (sistema de freios e contrapesos)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Escritório Walber</dc:creator>
  <cp:lastModifiedBy>Alexandre</cp:lastModifiedBy>
  <cp:revision>11</cp:revision>
  <dcterms:created xsi:type="dcterms:W3CDTF">2014-05-05T20:54:41Z</dcterms:created>
  <dcterms:modified xsi:type="dcterms:W3CDTF">2014-05-06T20:02:51Z</dcterms:modified>
</cp:coreProperties>
</file>