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2"/>
  </p:notesMasterIdLst>
  <p:sldIdLst>
    <p:sldId id="256" r:id="rId2"/>
    <p:sldId id="257" r:id="rId3"/>
    <p:sldId id="258" r:id="rId4"/>
    <p:sldId id="262" r:id="rId5"/>
    <p:sldId id="260" r:id="rId6"/>
    <p:sldId id="263" r:id="rId7"/>
    <p:sldId id="264" r:id="rId8"/>
    <p:sldId id="265" r:id="rId9"/>
    <p:sldId id="261" r:id="rId10"/>
    <p:sldId id="269" r:id="rId11"/>
    <p:sldId id="266" r:id="rId12"/>
    <p:sldId id="267" r:id="rId13"/>
    <p:sldId id="270" r:id="rId14"/>
    <p:sldId id="271" r:id="rId15"/>
    <p:sldId id="273" r:id="rId16"/>
    <p:sldId id="274" r:id="rId17"/>
    <p:sldId id="268" r:id="rId18"/>
    <p:sldId id="278" r:id="rId19"/>
    <p:sldId id="276" r:id="rId20"/>
    <p:sldId id="279" r:id="rId21"/>
    <p:sldId id="280" r:id="rId22"/>
    <p:sldId id="281" r:id="rId23"/>
    <p:sldId id="282" r:id="rId24"/>
    <p:sldId id="286" r:id="rId25"/>
    <p:sldId id="283" r:id="rId26"/>
    <p:sldId id="284" r:id="rId27"/>
    <p:sldId id="285" r:id="rId28"/>
    <p:sldId id="287" r:id="rId29"/>
    <p:sldId id="290" r:id="rId30"/>
    <p:sldId id="289" r:id="rId31"/>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3" d="100"/>
          <a:sy n="73" d="100"/>
        </p:scale>
        <p:origin x="-390" y="5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48AA9D-C19E-4A3D-BE38-6B3934ACC226}" type="datetimeFigureOut">
              <a:rPr lang="pt-BR" smtClean="0"/>
              <a:t>22/10/2014</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EE2E1A-5116-42F2-9572-CBFAAF397654}" type="slidenum">
              <a:rPr lang="pt-BR" smtClean="0"/>
              <a:t>‹nº›</a:t>
            </a:fld>
            <a:endParaRPr lang="pt-BR"/>
          </a:p>
        </p:txBody>
      </p:sp>
    </p:spTree>
    <p:extLst>
      <p:ext uri="{BB962C8B-B14F-4D97-AF65-F5344CB8AC3E}">
        <p14:creationId xmlns:p14="http://schemas.microsoft.com/office/powerpoint/2010/main" val="2508506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6EE2E1A-5116-42F2-9572-CBFAAF397654}" type="slidenum">
              <a:rPr lang="pt-BR" smtClean="0"/>
              <a:t>7</a:t>
            </a:fld>
            <a:endParaRPr lang="pt-BR"/>
          </a:p>
        </p:txBody>
      </p:sp>
    </p:spTree>
    <p:extLst>
      <p:ext uri="{BB962C8B-B14F-4D97-AF65-F5344CB8AC3E}">
        <p14:creationId xmlns:p14="http://schemas.microsoft.com/office/powerpoint/2010/main" val="2824866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6EE2E1A-5116-42F2-9572-CBFAAF397654}" type="slidenum">
              <a:rPr lang="pt-BR" smtClean="0"/>
              <a:t>10</a:t>
            </a:fld>
            <a:endParaRPr lang="pt-BR"/>
          </a:p>
        </p:txBody>
      </p:sp>
    </p:spTree>
    <p:extLst>
      <p:ext uri="{BB962C8B-B14F-4D97-AF65-F5344CB8AC3E}">
        <p14:creationId xmlns:p14="http://schemas.microsoft.com/office/powerpoint/2010/main" val="3417197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6EE2E1A-5116-42F2-9572-CBFAAF397654}" type="slidenum">
              <a:rPr lang="pt-BR" smtClean="0"/>
              <a:t>11</a:t>
            </a:fld>
            <a:endParaRPr lang="pt-BR"/>
          </a:p>
        </p:txBody>
      </p:sp>
    </p:spTree>
    <p:extLst>
      <p:ext uri="{BB962C8B-B14F-4D97-AF65-F5344CB8AC3E}">
        <p14:creationId xmlns:p14="http://schemas.microsoft.com/office/powerpoint/2010/main" val="38164052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6EE2E1A-5116-42F2-9572-CBFAAF397654}" type="slidenum">
              <a:rPr lang="pt-BR" smtClean="0"/>
              <a:t>12</a:t>
            </a:fld>
            <a:endParaRPr lang="pt-BR"/>
          </a:p>
        </p:txBody>
      </p:sp>
    </p:spTree>
    <p:extLst>
      <p:ext uri="{BB962C8B-B14F-4D97-AF65-F5344CB8AC3E}">
        <p14:creationId xmlns:p14="http://schemas.microsoft.com/office/powerpoint/2010/main" val="4064225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6EE2E1A-5116-42F2-9572-CBFAAF397654}" type="slidenum">
              <a:rPr lang="pt-BR" smtClean="0"/>
              <a:t>16</a:t>
            </a:fld>
            <a:endParaRPr lang="pt-BR"/>
          </a:p>
        </p:txBody>
      </p:sp>
    </p:spTree>
    <p:extLst>
      <p:ext uri="{BB962C8B-B14F-4D97-AF65-F5344CB8AC3E}">
        <p14:creationId xmlns:p14="http://schemas.microsoft.com/office/powerpoint/2010/main" val="4275736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6EE2E1A-5116-42F2-9572-CBFAAF397654}" type="slidenum">
              <a:rPr lang="pt-BR" smtClean="0"/>
              <a:t>18</a:t>
            </a:fld>
            <a:endParaRPr lang="pt-BR"/>
          </a:p>
        </p:txBody>
      </p:sp>
    </p:spTree>
    <p:extLst>
      <p:ext uri="{BB962C8B-B14F-4D97-AF65-F5344CB8AC3E}">
        <p14:creationId xmlns:p14="http://schemas.microsoft.com/office/powerpoint/2010/main" val="3121184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6EE2E1A-5116-42F2-9572-CBFAAF397654}" type="slidenum">
              <a:rPr lang="pt-BR" smtClean="0"/>
              <a:t>22</a:t>
            </a:fld>
            <a:endParaRPr lang="pt-BR"/>
          </a:p>
        </p:txBody>
      </p:sp>
    </p:spTree>
    <p:extLst>
      <p:ext uri="{BB962C8B-B14F-4D97-AF65-F5344CB8AC3E}">
        <p14:creationId xmlns:p14="http://schemas.microsoft.com/office/powerpoint/2010/main" val="8883429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6EE2E1A-5116-42F2-9572-CBFAAF397654}" type="slidenum">
              <a:rPr lang="pt-BR" smtClean="0"/>
              <a:t>25</a:t>
            </a:fld>
            <a:endParaRPr lang="pt-BR"/>
          </a:p>
        </p:txBody>
      </p:sp>
    </p:spTree>
    <p:extLst>
      <p:ext uri="{BB962C8B-B14F-4D97-AF65-F5344CB8AC3E}">
        <p14:creationId xmlns:p14="http://schemas.microsoft.com/office/powerpoint/2010/main" val="28832009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6EE2E1A-5116-42F2-9572-CBFAAF397654}" type="slidenum">
              <a:rPr lang="pt-BR" smtClean="0"/>
              <a:t>30</a:t>
            </a:fld>
            <a:endParaRPr lang="pt-BR"/>
          </a:p>
        </p:txBody>
      </p:sp>
    </p:spTree>
    <p:extLst>
      <p:ext uri="{BB962C8B-B14F-4D97-AF65-F5344CB8AC3E}">
        <p14:creationId xmlns:p14="http://schemas.microsoft.com/office/powerpoint/2010/main" val="2085548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773837D6-726B-4E11-B105-2C24C1E3AAA3}" type="datetimeFigureOut">
              <a:rPr lang="pt-BR" smtClean="0"/>
              <a:t>22/10/2014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929BCF2-7FAB-44C5-9CB3-BC73B199471A}" type="slidenum">
              <a:rPr lang="pt-BR" smtClean="0"/>
              <a:t>‹nº›</a:t>
            </a:fld>
            <a:endParaRPr lang="pt-B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73837D6-726B-4E11-B105-2C24C1E3AAA3}" type="datetimeFigureOut">
              <a:rPr lang="pt-BR" smtClean="0"/>
              <a:t>22/10/2014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929BCF2-7FAB-44C5-9CB3-BC73B199471A}" type="slidenum">
              <a:rPr lang="pt-BR" smtClean="0"/>
              <a:t>‹nº›</a:t>
            </a:fld>
            <a:endParaRPr lang="pt-BR"/>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73837D6-726B-4E11-B105-2C24C1E3AAA3}" type="datetimeFigureOut">
              <a:rPr lang="pt-BR" smtClean="0"/>
              <a:t>22/10/2014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929BCF2-7FAB-44C5-9CB3-BC73B199471A}" type="slidenum">
              <a:rPr lang="pt-BR" smtClean="0"/>
              <a:t>‹nº›</a:t>
            </a:fld>
            <a:endParaRPr lang="pt-B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73837D6-726B-4E11-B105-2C24C1E3AAA3}" type="datetimeFigureOut">
              <a:rPr lang="pt-BR" smtClean="0"/>
              <a:t>22/10/2014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929BCF2-7FAB-44C5-9CB3-BC73B199471A}" type="slidenum">
              <a:rPr lang="pt-BR" smtClean="0"/>
              <a:t>‹nº›</a:t>
            </a:fld>
            <a:endParaRPr lang="pt-B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773837D6-726B-4E11-B105-2C24C1E3AAA3}" type="datetimeFigureOut">
              <a:rPr lang="pt-BR" smtClean="0"/>
              <a:t>22/10/2014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929BCF2-7FAB-44C5-9CB3-BC73B199471A}" type="slidenum">
              <a:rPr lang="pt-BR" smtClean="0"/>
              <a:t>‹nº›</a:t>
            </a:fld>
            <a:endParaRPr lang="pt-B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773837D6-726B-4E11-B105-2C24C1E3AAA3}" type="datetimeFigureOut">
              <a:rPr lang="pt-BR" smtClean="0"/>
              <a:t>22/10/2014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8929BCF2-7FAB-44C5-9CB3-BC73B199471A}" type="slidenum">
              <a:rPr lang="pt-BR" smtClean="0"/>
              <a:t>‹nº›</a:t>
            </a:fld>
            <a:endParaRPr lang="pt-B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773837D6-726B-4E11-B105-2C24C1E3AAA3}" type="datetimeFigureOut">
              <a:rPr lang="pt-BR" smtClean="0"/>
              <a:t>22/10/2014</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8929BCF2-7FAB-44C5-9CB3-BC73B199471A}" type="slidenum">
              <a:rPr lang="pt-BR" smtClean="0"/>
              <a:t>‹nº›</a:t>
            </a:fld>
            <a:endParaRPr lang="pt-BR"/>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773837D6-726B-4E11-B105-2C24C1E3AAA3}" type="datetimeFigureOut">
              <a:rPr lang="pt-BR" smtClean="0"/>
              <a:t>22/10/2014</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8929BCF2-7FAB-44C5-9CB3-BC73B199471A}" type="slidenum">
              <a:rPr lang="pt-BR" smtClean="0"/>
              <a:t>‹nº›</a:t>
            </a:fld>
            <a:endParaRPr lang="pt-BR"/>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773837D6-726B-4E11-B105-2C24C1E3AAA3}" type="datetimeFigureOut">
              <a:rPr lang="pt-BR" smtClean="0"/>
              <a:t>22/10/2014</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8929BCF2-7FAB-44C5-9CB3-BC73B199471A}" type="slidenum">
              <a:rPr lang="pt-BR" smtClean="0"/>
              <a:t>‹nº›</a:t>
            </a:fld>
            <a:endParaRPr lang="pt-BR"/>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773837D6-726B-4E11-B105-2C24C1E3AAA3}" type="datetimeFigureOut">
              <a:rPr lang="pt-BR" smtClean="0"/>
              <a:t>22/10/2014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8929BCF2-7FAB-44C5-9CB3-BC73B199471A}" type="slidenum">
              <a:rPr lang="pt-BR" smtClean="0"/>
              <a:t>‹nº›</a:t>
            </a:fld>
            <a:endParaRPr lang="pt-BR"/>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773837D6-726B-4E11-B105-2C24C1E3AAA3}" type="datetimeFigureOut">
              <a:rPr lang="pt-BR" smtClean="0"/>
              <a:t>22/10/2014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8929BCF2-7FAB-44C5-9CB3-BC73B199471A}" type="slidenum">
              <a:rPr lang="pt-BR" smtClean="0"/>
              <a:t>‹nº›</a:t>
            </a:fld>
            <a:endParaRPr lang="pt-B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3837D6-726B-4E11-B105-2C24C1E3AAA3}" type="datetimeFigureOut">
              <a:rPr lang="pt-BR" smtClean="0"/>
              <a:t>22/10/2014</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29BCF2-7FAB-44C5-9CB3-BC73B199471A}"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slow">
    <p:fade thruBlk="1"/>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2378695"/>
          </a:xfrm>
        </p:spPr>
        <p:txBody>
          <a:bodyPr>
            <a:normAutofit/>
          </a:bodyPr>
          <a:lstStyle/>
          <a:p>
            <a:r>
              <a:rPr lang="pt-BR" sz="5400" b="1" dirty="0">
                <a:solidFill>
                  <a:schemeClr val="tx2">
                    <a:lumMod val="50000"/>
                  </a:schemeClr>
                </a:solidFill>
              </a:rPr>
              <a:t>Representação política e sistemas partidários</a:t>
            </a:r>
            <a:endParaRPr lang="pt-BR" sz="5400" dirty="0">
              <a:solidFill>
                <a:schemeClr val="tx2">
                  <a:lumMod val="50000"/>
                </a:schemeClr>
              </a:solidFill>
            </a:endParaRPr>
          </a:p>
        </p:txBody>
      </p:sp>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pt-BR" b="1" dirty="0">
                <a:solidFill>
                  <a:schemeClr val="tx2">
                    <a:lumMod val="50000"/>
                  </a:schemeClr>
                </a:solidFill>
              </a:rPr>
              <a:t>Origem e evolução </a:t>
            </a:r>
            <a:r>
              <a:rPr lang="pt-BR" b="1" dirty="0" smtClean="0">
                <a:solidFill>
                  <a:schemeClr val="tx2">
                    <a:lumMod val="50000"/>
                  </a:schemeClr>
                </a:solidFill>
              </a:rPr>
              <a:t>histórica dos Partidos Políticos</a:t>
            </a:r>
            <a:br>
              <a:rPr lang="pt-BR" b="1" dirty="0" smtClean="0">
                <a:solidFill>
                  <a:schemeClr val="tx2">
                    <a:lumMod val="50000"/>
                  </a:schemeClr>
                </a:solidFill>
              </a:rPr>
            </a:br>
            <a:endParaRPr lang="pt-BR" dirty="0">
              <a:solidFill>
                <a:schemeClr val="tx2">
                  <a:lumMod val="50000"/>
                </a:schemeClr>
              </a:solidFill>
            </a:endParaRPr>
          </a:p>
        </p:txBody>
      </p:sp>
    </p:spTree>
  </p:cSld>
  <p:clrMapOvr>
    <a:masterClrMapping/>
  </p:clrMapOvr>
  <p:transition spd="slow">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692696"/>
            <a:ext cx="8229600" cy="5433467"/>
          </a:xfrm>
        </p:spPr>
        <p:txBody>
          <a:bodyPr/>
          <a:lstStyle/>
          <a:p>
            <a:pPr algn="just">
              <a:buNone/>
            </a:pPr>
            <a:r>
              <a:rPr lang="pt-BR" b="1" dirty="0" smtClean="0"/>
              <a:t>    </a:t>
            </a:r>
          </a:p>
          <a:p>
            <a:pPr algn="just">
              <a:buNone/>
            </a:pPr>
            <a:endParaRPr lang="pt-BR" b="1" dirty="0"/>
          </a:p>
          <a:p>
            <a:pPr algn="just">
              <a:buNone/>
            </a:pPr>
            <a:r>
              <a:rPr lang="pt-BR" b="1" dirty="0" smtClean="0"/>
              <a:t>    No </a:t>
            </a:r>
            <a:r>
              <a:rPr lang="pt-BR" b="1" dirty="0"/>
              <a:t>que tange à origem </a:t>
            </a:r>
            <a:r>
              <a:rPr lang="pt-BR" b="1" dirty="0" smtClean="0"/>
              <a:t>e </a:t>
            </a:r>
            <a:r>
              <a:rPr lang="pt-BR" b="1" dirty="0"/>
              <a:t>evolução histórica dos partidos políticos, vistos na contextura como se apresentam no panorama do mundo moderno, é pacífico que tiveram eles o seu berço na Inglaterra, nação precursora do constitucionalismo.</a:t>
            </a:r>
          </a:p>
        </p:txBody>
      </p:sp>
    </p:spTree>
  </p:cSld>
  <p:clrMapOvr>
    <a:masterClrMapping/>
  </p:clrMapOvr>
  <p:transition spd="slow">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nto dobrado 3"/>
          <p:cNvSpPr/>
          <p:nvPr/>
        </p:nvSpPr>
        <p:spPr>
          <a:xfrm>
            <a:off x="971600" y="404664"/>
            <a:ext cx="7416824" cy="5904656"/>
          </a:xfrm>
          <a:prstGeom prst="foldedCorner">
            <a:avLst/>
          </a:prstGeom>
        </p:spPr>
        <p:style>
          <a:lnRef idx="1">
            <a:schemeClr val="dk1"/>
          </a:lnRef>
          <a:fillRef idx="2">
            <a:schemeClr val="dk1"/>
          </a:fillRef>
          <a:effectRef idx="1">
            <a:schemeClr val="dk1"/>
          </a:effectRef>
          <a:fontRef idx="minor">
            <a:schemeClr val="dk1"/>
          </a:fontRef>
        </p:style>
        <p:txBody>
          <a:bodyPr rtlCol="0" anchor="ctr"/>
          <a:lstStyle/>
          <a:p>
            <a:endParaRPr lang="pt-BR" sz="2400" dirty="0" smtClean="0"/>
          </a:p>
          <a:p>
            <a:endParaRPr lang="pt-BR" sz="2400" dirty="0"/>
          </a:p>
          <a:p>
            <a:endParaRPr lang="pt-BR" sz="2400" dirty="0" smtClean="0"/>
          </a:p>
          <a:p>
            <a:endParaRPr lang="pt-BR" sz="2400" dirty="0"/>
          </a:p>
          <a:p>
            <a:pPr algn="just"/>
            <a:r>
              <a:rPr lang="pt-BR" sz="2400" b="1" dirty="0" smtClean="0"/>
              <a:t>Conquanto </a:t>
            </a:r>
            <a:r>
              <a:rPr lang="pt-BR" sz="2400" b="1" dirty="0"/>
              <a:t>alguns autores pretendam fixar como marco inicial o reinado liberal de Isabel (1558-1603 ), é mais razoável e mais conforme com os dados históricos fixar-se o ano de 1680, quando, segundo a análise substanciosa de Afonso Arinos de Melo Franco, “apareceram em formações mais definidamente políticas os dois grandes que, por tanto tempo, disputariam o </a:t>
            </a:r>
            <a:r>
              <a:rPr lang="pt-BR" sz="2400" b="1" dirty="0" smtClean="0"/>
              <a:t>poder na Inglaterra: </a:t>
            </a:r>
            <a:r>
              <a:rPr lang="pt-BR" sz="2400" b="1" dirty="0"/>
              <a:t>os </a:t>
            </a:r>
            <a:r>
              <a:rPr lang="pt-BR" sz="2400" b="1" i="1" dirty="0" err="1"/>
              <a:t>Tories</a:t>
            </a:r>
            <a:r>
              <a:rPr lang="pt-BR" sz="2400" b="1" dirty="0"/>
              <a:t>, representantes dos interesses remanescentes do feudalismo agrário e defensores incondicionais das prerrogativas </a:t>
            </a:r>
            <a:r>
              <a:rPr lang="pt-BR" sz="2400" b="1" dirty="0" smtClean="0"/>
              <a:t>régias </a:t>
            </a:r>
            <a:r>
              <a:rPr lang="pt-BR" sz="2400" b="1" dirty="0"/>
              <a:t>e os </a:t>
            </a:r>
            <a:r>
              <a:rPr lang="pt-BR" sz="2400" b="1" i="1" dirty="0"/>
              <a:t>Whigs</a:t>
            </a:r>
            <a:r>
              <a:rPr lang="pt-BR" sz="2400" b="1" dirty="0"/>
              <a:t>, expressão das novas forças urbanas e capitalistas, que, embora também monarquistas, esposavam os princípios mais liberais sem os quais não se poderiam desenvolver os interesses novos que representavam”.</a:t>
            </a:r>
          </a:p>
          <a:p>
            <a:r>
              <a:rPr lang="pt-BR" dirty="0"/>
              <a:t> </a:t>
            </a:r>
          </a:p>
          <a:p>
            <a:pPr algn="ctr"/>
            <a:endParaRPr lang="pt-BR" dirty="0"/>
          </a:p>
        </p:txBody>
      </p:sp>
    </p:spTree>
  </p:cSld>
  <p:clrMapOvr>
    <a:masterClrMapping/>
  </p:clrMapOvr>
  <p:transition spd="slow">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548680"/>
            <a:ext cx="8229600" cy="5577483"/>
          </a:xfrm>
        </p:spPr>
        <p:txBody>
          <a:bodyPr/>
          <a:lstStyle/>
          <a:p>
            <a:pPr algn="just">
              <a:buNone/>
            </a:pPr>
            <a:r>
              <a:rPr lang="pt-BR" dirty="0" smtClean="0"/>
              <a:t>   </a:t>
            </a:r>
          </a:p>
          <a:p>
            <a:pPr algn="just">
              <a:buNone/>
            </a:pPr>
            <a:endParaRPr lang="pt-BR" dirty="0"/>
          </a:p>
          <a:p>
            <a:pPr algn="just">
              <a:buNone/>
            </a:pPr>
            <a:r>
              <a:rPr lang="pt-BR" dirty="0" smtClean="0"/>
              <a:t>   </a:t>
            </a:r>
            <a:r>
              <a:rPr lang="pt-BR" b="1" dirty="0" smtClean="0"/>
              <a:t>Desses </a:t>
            </a:r>
            <a:r>
              <a:rPr lang="pt-BR" b="1" dirty="0"/>
              <a:t>dois grupos adversários, pitorescamente denominados </a:t>
            </a:r>
            <a:r>
              <a:rPr lang="pt-BR" b="1" i="1" dirty="0" err="1"/>
              <a:t>Tories</a:t>
            </a:r>
            <a:r>
              <a:rPr lang="pt-BR" b="1" i="1" dirty="0"/>
              <a:t> e </a:t>
            </a:r>
            <a:r>
              <a:rPr lang="pt-BR" b="1" dirty="0"/>
              <a:t>Whigs, surgiram mais tarde, em lineamentos definidos, os dois grande e tradicionais partidos </a:t>
            </a:r>
            <a:r>
              <a:rPr lang="pt-BR" b="1" dirty="0" smtClean="0"/>
              <a:t>políticos</a:t>
            </a:r>
            <a:r>
              <a:rPr lang="pt-BR" b="1" dirty="0"/>
              <a:t>, </a:t>
            </a:r>
            <a:r>
              <a:rPr lang="pt-BR" b="1" u="sng" dirty="0"/>
              <a:t>Conservador e Liberal</a:t>
            </a:r>
            <a:r>
              <a:rPr lang="pt-BR" b="1" dirty="0" smtClean="0"/>
              <a:t>.</a:t>
            </a:r>
          </a:p>
          <a:p>
            <a:pPr algn="just">
              <a:buNone/>
            </a:pPr>
            <a:endParaRPr lang="pt-BR" b="1" dirty="0"/>
          </a:p>
        </p:txBody>
      </p:sp>
    </p:spTree>
  </p:cSld>
  <p:clrMapOvr>
    <a:masterClrMapping/>
  </p:clrMapOvr>
  <p:transition spd="slow">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edondar Retângulo em um Canto Diagonal 3"/>
          <p:cNvSpPr/>
          <p:nvPr/>
        </p:nvSpPr>
        <p:spPr>
          <a:xfrm>
            <a:off x="611560" y="476672"/>
            <a:ext cx="7848872" cy="5688632"/>
          </a:xfrm>
          <a:prstGeom prst="round2Diag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pt-BR" sz="2400" b="1" dirty="0">
                <a:effectLst>
                  <a:outerShdw blurRad="38100" dist="38100" dir="2700000" algn="tl">
                    <a:srgbClr val="000000">
                      <a:alpha val="43137"/>
                    </a:srgbClr>
                  </a:outerShdw>
                </a:effectLst>
              </a:rPr>
              <a:t>N</a:t>
            </a:r>
            <a:r>
              <a:rPr lang="pt-BR" sz="2400" b="1" dirty="0" smtClean="0">
                <a:effectLst>
                  <a:outerShdw blurRad="38100" dist="38100" dir="2700000" algn="tl">
                    <a:srgbClr val="000000">
                      <a:alpha val="43137"/>
                    </a:srgbClr>
                  </a:outerShdw>
                </a:effectLst>
              </a:rPr>
              <a:t>a </a:t>
            </a:r>
            <a:r>
              <a:rPr lang="pt-BR" sz="2400" b="1" dirty="0">
                <a:effectLst>
                  <a:outerShdw blurRad="38100" dist="38100" dir="2700000" algn="tl">
                    <a:srgbClr val="000000">
                      <a:alpha val="43137"/>
                    </a:srgbClr>
                  </a:outerShdw>
                </a:effectLst>
              </a:rPr>
              <a:t>França, os primeiros partidos políticos </a:t>
            </a:r>
            <a:r>
              <a:rPr lang="pt-BR" sz="2400" b="1" dirty="0" smtClean="0">
                <a:effectLst>
                  <a:outerShdw blurRad="38100" dist="38100" dir="2700000" algn="tl">
                    <a:srgbClr val="000000">
                      <a:alpha val="43137"/>
                    </a:srgbClr>
                  </a:outerShdw>
                </a:effectLst>
              </a:rPr>
              <a:t>se formaram </a:t>
            </a:r>
            <a:r>
              <a:rPr lang="pt-BR" sz="2400" b="1" dirty="0">
                <a:effectLst>
                  <a:outerShdw blurRad="38100" dist="38100" dir="2700000" algn="tl">
                    <a:srgbClr val="000000">
                      <a:alpha val="43137"/>
                    </a:srgbClr>
                  </a:outerShdw>
                </a:effectLst>
              </a:rPr>
              <a:t>no decorrer da nova ordem </a:t>
            </a:r>
            <a:r>
              <a:rPr lang="pt-BR" sz="2400" b="1" dirty="0" smtClean="0">
                <a:effectLst>
                  <a:outerShdw blurRad="38100" dist="38100" dir="2700000" algn="tl">
                    <a:srgbClr val="000000">
                      <a:alpha val="43137"/>
                    </a:srgbClr>
                  </a:outerShdw>
                </a:effectLst>
              </a:rPr>
              <a:t>liberal, </a:t>
            </a:r>
            <a:r>
              <a:rPr lang="pt-BR" sz="2400" b="1" dirty="0">
                <a:effectLst>
                  <a:outerShdw blurRad="38100" dist="38100" dir="2700000" algn="tl">
                    <a:srgbClr val="000000">
                      <a:alpha val="43137"/>
                    </a:srgbClr>
                  </a:outerShdw>
                </a:effectLst>
              </a:rPr>
              <a:t>implantada pela Revolução de 1789.  Inicialmente, porém, em forma de associações civis e clubes. A mais importante dessas agremiações foi a </a:t>
            </a:r>
            <a:r>
              <a:rPr lang="pt-BR" sz="2400" b="1" i="1" dirty="0">
                <a:effectLst>
                  <a:outerShdw blurRad="38100" dist="38100" dir="2700000" algn="tl">
                    <a:srgbClr val="000000">
                      <a:alpha val="43137"/>
                    </a:srgbClr>
                  </a:outerShdw>
                </a:effectLst>
              </a:rPr>
              <a:t>Sociedade dos Amigos da Constitui</a:t>
            </a:r>
            <a:r>
              <a:rPr lang="pt-BR" sz="2400" b="1" dirty="0">
                <a:effectLst>
                  <a:outerShdw blurRad="38100" dist="38100" dir="2700000" algn="tl">
                    <a:srgbClr val="000000">
                      <a:alpha val="43137"/>
                    </a:srgbClr>
                  </a:outerShdw>
                </a:effectLst>
              </a:rPr>
              <a:t>ção, posteriormente transformada no famoso </a:t>
            </a:r>
            <a:r>
              <a:rPr lang="pt-BR" sz="2400" b="1" i="1" dirty="0">
                <a:effectLst>
                  <a:outerShdw blurRad="38100" dist="38100" dir="2700000" algn="tl">
                    <a:srgbClr val="000000">
                      <a:alpha val="43137"/>
                    </a:srgbClr>
                  </a:outerShdw>
                </a:effectLst>
              </a:rPr>
              <a:t>Clube dos Jacobinos, </a:t>
            </a:r>
            <a:r>
              <a:rPr lang="pt-BR" sz="2400" b="1" dirty="0">
                <a:effectLst>
                  <a:outerShdw blurRad="38100" dist="38100" dir="2700000" algn="tl">
                    <a:srgbClr val="000000">
                      <a:alpha val="43137"/>
                    </a:srgbClr>
                  </a:outerShdw>
                </a:effectLst>
              </a:rPr>
              <a:t>que reunia deputados e líderes monarquistas, que aderiram ao movimento republicano após a execução do Rei Luiz XVI.  Com o consulado Napoleão Bonaparte eclipsaram-se os partidos nascentes, reaparecendo em 1814 sob a égide da Carta Constitucional outorgada por Luiz XVIII. Reuniram-se então as várias correntes dispersas na formação dos dois </a:t>
            </a:r>
            <a:r>
              <a:rPr lang="pt-BR" sz="2400" b="1" dirty="0" smtClean="0">
                <a:effectLst>
                  <a:outerShdw blurRad="38100" dist="38100" dir="2700000" algn="tl">
                    <a:srgbClr val="000000">
                      <a:alpha val="43137"/>
                    </a:srgbClr>
                  </a:outerShdw>
                </a:effectLst>
              </a:rPr>
              <a:t>poderosos </a:t>
            </a:r>
            <a:r>
              <a:rPr lang="pt-BR" sz="2400" b="1" dirty="0">
                <a:effectLst>
                  <a:outerShdw blurRad="38100" dist="38100" dir="2700000" algn="tl">
                    <a:srgbClr val="000000">
                      <a:alpha val="43137"/>
                    </a:srgbClr>
                  </a:outerShdw>
                </a:effectLst>
              </a:rPr>
              <a:t>partidos, Conservador e Liberal.</a:t>
            </a:r>
          </a:p>
        </p:txBody>
      </p:sp>
    </p:spTree>
  </p:cSld>
  <p:clrMapOvr>
    <a:masterClrMapping/>
  </p:clrMapOvr>
  <p:transition spd="slow">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Conteúdo 3"/>
          <p:cNvSpPr>
            <a:spLocks noGrp="1"/>
          </p:cNvSpPr>
          <p:nvPr>
            <p:ph idx="1"/>
          </p:nvPr>
        </p:nvSpPr>
        <p:spPr>
          <a:xfrm>
            <a:off x="409903" y="538326"/>
            <a:ext cx="8229600" cy="1655465"/>
          </a:xfrm>
          <a:prstGeom prst="round2DiagRect">
            <a:avLst/>
          </a:prstGeom>
        </p:spPr>
        <p:style>
          <a:lnRef idx="1">
            <a:schemeClr val="dk1"/>
          </a:lnRef>
          <a:fillRef idx="2">
            <a:schemeClr val="dk1"/>
          </a:fillRef>
          <a:effectRef idx="1">
            <a:schemeClr val="dk1"/>
          </a:effectRef>
          <a:fontRef idx="minor">
            <a:schemeClr val="dk1"/>
          </a:fontRef>
        </p:style>
        <p:txBody>
          <a:bodyPr rtlCol="0" anchor="ctr">
            <a:normAutofit fontScale="85000" lnSpcReduction="20000"/>
          </a:bodyPr>
          <a:lstStyle/>
          <a:p>
            <a:pPr algn="just">
              <a:buNone/>
            </a:pPr>
            <a:r>
              <a:rPr lang="pt-BR" dirty="0" smtClean="0"/>
              <a:t>    </a:t>
            </a:r>
            <a:r>
              <a:rPr lang="pt-BR" b="1" dirty="0">
                <a:effectLst>
                  <a:outerShdw blurRad="38100" dist="38100" dir="2700000" algn="tl">
                    <a:srgbClr val="000000">
                      <a:alpha val="43137"/>
                    </a:srgbClr>
                  </a:outerShdw>
                </a:effectLst>
              </a:rPr>
              <a:t>Na Alemanha, as primeiras formações partidárias datam da Revolução de 1848, também sob as denominações Conservador e Liberal, nos moldes clássicos da política inglesa.</a:t>
            </a:r>
          </a:p>
        </p:txBody>
      </p:sp>
      <p:sp>
        <p:nvSpPr>
          <p:cNvPr id="5" name="Espaço Reservado para Conteúdo 3"/>
          <p:cNvSpPr txBox="1">
            <a:spLocks/>
          </p:cNvSpPr>
          <p:nvPr/>
        </p:nvSpPr>
        <p:spPr>
          <a:xfrm>
            <a:off x="457200" y="2564904"/>
            <a:ext cx="8229600" cy="3561259"/>
          </a:xfrm>
          <a:prstGeom prst="round2Diag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chor="ctr">
            <a:normAutofit fontScale="92500" lnSpcReduction="20000"/>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pt-BR" sz="3200" b="1" i="0" u="none" strike="noStrike" kern="1200" cap="none" spc="0" normalizeH="0" baseline="0" noProof="0" dirty="0" smtClean="0">
                <a:ln>
                  <a:noFill/>
                </a:ln>
                <a:solidFill>
                  <a:schemeClr val="tx1"/>
                </a:solidFill>
                <a:uLnTx/>
                <a:uFillTx/>
                <a:latin typeface="+mn-lt"/>
                <a:ea typeface="+mn-ea"/>
                <a:cs typeface="+mn-cs"/>
              </a:rPr>
              <a:t>    Nos Estados Unidos da América do Norte, o primeiro partido esboçou-se logo no seio da Convenção da Filadélfia (1787), onde se estruturaram as bases da União das treze colônias libertadas do jugo inglês, sendo organizado por Jefferson, sob a denominação Partido Democrático.  Mais tarde, em 1854, surgiu definitivamente o Partido Republicano.</a:t>
            </a:r>
          </a:p>
        </p:txBody>
      </p:sp>
    </p:spTree>
  </p:cSld>
  <p:clrMapOvr>
    <a:masterClrMapping/>
  </p:clrMapOvr>
  <p:transition spd="slow">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pt-BR" b="1" dirty="0" smtClean="0"/>
              <a:t/>
            </a:r>
            <a:br>
              <a:rPr lang="pt-BR" b="1" dirty="0" smtClean="0"/>
            </a:br>
            <a:r>
              <a:rPr lang="pt-BR" sz="6000" b="1" dirty="0" smtClean="0">
                <a:solidFill>
                  <a:schemeClr val="tx2">
                    <a:lumMod val="50000"/>
                  </a:schemeClr>
                </a:solidFill>
              </a:rPr>
              <a:t>Classificação dos Partidos Políticos</a:t>
            </a:r>
            <a:r>
              <a:rPr lang="pt-BR" sz="6000" b="1" dirty="0">
                <a:solidFill>
                  <a:schemeClr val="tx2">
                    <a:lumMod val="50000"/>
                  </a:schemeClr>
                </a:solidFill>
              </a:rPr>
              <a:t/>
            </a:r>
            <a:br>
              <a:rPr lang="pt-BR" sz="6000" b="1" dirty="0">
                <a:solidFill>
                  <a:schemeClr val="tx2">
                    <a:lumMod val="50000"/>
                  </a:schemeClr>
                </a:solidFill>
              </a:rPr>
            </a:br>
            <a:r>
              <a:rPr lang="pt-BR" dirty="0"/>
              <a:t> </a:t>
            </a:r>
            <a:br>
              <a:rPr lang="pt-BR" dirty="0"/>
            </a:br>
            <a:endParaRPr lang="pt-BR" dirty="0"/>
          </a:p>
        </p:txBody>
      </p:sp>
    </p:spTree>
  </p:cSld>
  <p:clrMapOvr>
    <a:masterClrMapping/>
  </p:clrMapOvr>
  <p:transition spd="slow">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Conteúdo 4"/>
          <p:cNvSpPr>
            <a:spLocks noGrp="1"/>
          </p:cNvSpPr>
          <p:nvPr>
            <p:ph idx="1"/>
          </p:nvPr>
        </p:nvSpPr>
        <p:spPr>
          <a:xfrm>
            <a:off x="457200" y="476672"/>
            <a:ext cx="8229600" cy="5904656"/>
          </a:xfrm>
        </p:spPr>
        <p:txBody>
          <a:bodyPr>
            <a:normAutofit fontScale="92500" lnSpcReduction="10000"/>
          </a:bodyPr>
          <a:lstStyle/>
          <a:p>
            <a:pPr algn="just">
              <a:buNone/>
            </a:pPr>
            <a:r>
              <a:rPr lang="pt-BR" dirty="0" smtClean="0"/>
              <a:t>    </a:t>
            </a:r>
            <a:r>
              <a:rPr lang="pt-BR" b="1" dirty="0" smtClean="0"/>
              <a:t>Analisando </a:t>
            </a:r>
            <a:r>
              <a:rPr lang="pt-BR" b="1" dirty="0"/>
              <a:t>essas três concepções destoantes, </a:t>
            </a:r>
            <a:r>
              <a:rPr lang="pt-BR" b="1" dirty="0" err="1"/>
              <a:t>Mendieta</a:t>
            </a:r>
            <a:r>
              <a:rPr lang="pt-BR" b="1" dirty="0"/>
              <a:t> Y </a:t>
            </a:r>
            <a:r>
              <a:rPr lang="pt-BR" b="1" dirty="0" err="1"/>
              <a:t>Nuñes</a:t>
            </a:r>
            <a:r>
              <a:rPr lang="pt-BR" b="1" dirty="0"/>
              <a:t>, Professor da Universidade Nacional do México, em sua excelente monografia </a:t>
            </a:r>
            <a:r>
              <a:rPr lang="pt-BR" b="1" i="1" dirty="0" err="1"/>
              <a:t>Los</a:t>
            </a:r>
            <a:r>
              <a:rPr lang="pt-BR" b="1" i="1" dirty="0"/>
              <a:t> partidos políticos, </a:t>
            </a:r>
            <a:r>
              <a:rPr lang="pt-BR" b="1" dirty="0"/>
              <a:t>após relacionar os diversos tipos de partidos políticos, classificou-os em três modalidades principais:</a:t>
            </a:r>
          </a:p>
          <a:p>
            <a:pPr>
              <a:buNone/>
            </a:pPr>
            <a:r>
              <a:rPr lang="pt-BR" dirty="0"/>
              <a:t> </a:t>
            </a:r>
          </a:p>
          <a:p>
            <a:pPr>
              <a:buNone/>
            </a:pPr>
            <a:r>
              <a:rPr lang="pt-BR" b="1" dirty="0"/>
              <a:t>a)       partidos direitistas;</a:t>
            </a:r>
          </a:p>
          <a:p>
            <a:pPr>
              <a:buNone/>
            </a:pPr>
            <a:r>
              <a:rPr lang="pt-BR" b="1" dirty="0"/>
              <a:t> </a:t>
            </a:r>
          </a:p>
          <a:p>
            <a:pPr>
              <a:buNone/>
            </a:pPr>
            <a:r>
              <a:rPr lang="pt-BR" b="1" dirty="0"/>
              <a:t>b)      partidos esquerdistas;</a:t>
            </a:r>
          </a:p>
          <a:p>
            <a:pPr>
              <a:buNone/>
            </a:pPr>
            <a:r>
              <a:rPr lang="pt-BR" b="1" dirty="0"/>
              <a:t> </a:t>
            </a:r>
          </a:p>
          <a:p>
            <a:pPr>
              <a:buNone/>
            </a:pPr>
            <a:r>
              <a:rPr lang="pt-BR" b="1" dirty="0"/>
              <a:t>c)       partidos centristas.</a:t>
            </a:r>
          </a:p>
          <a:p>
            <a:pPr>
              <a:buNone/>
            </a:pPr>
            <a:endParaRPr lang="pt-BR" dirty="0"/>
          </a:p>
        </p:txBody>
      </p:sp>
    </p:spTree>
  </p:cSld>
  <p:clrMapOvr>
    <a:masterClrMapping/>
  </p:clrMapOvr>
  <p:transition spd="slow">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332656"/>
            <a:ext cx="8229600" cy="6264696"/>
          </a:xfrm>
        </p:spPr>
        <p:txBody>
          <a:bodyPr/>
          <a:lstStyle/>
          <a:p>
            <a:pPr algn="just">
              <a:buNone/>
            </a:pPr>
            <a:r>
              <a:rPr lang="pt-BR" dirty="0" smtClean="0"/>
              <a:t>    </a:t>
            </a:r>
            <a:r>
              <a:rPr lang="pt-BR" sz="2800" b="1" dirty="0" smtClean="0"/>
              <a:t>Conquanto </a:t>
            </a:r>
            <a:r>
              <a:rPr lang="pt-BR" sz="2800" b="1" dirty="0"/>
              <a:t>ressinta de bases científicas, </a:t>
            </a:r>
            <a:r>
              <a:rPr lang="pt-BR" sz="2800" b="1" dirty="0" smtClean="0"/>
              <a:t>esta classificação </a:t>
            </a:r>
            <a:r>
              <a:rPr lang="pt-BR" sz="2800" b="1" dirty="0"/>
              <a:t>mereceu o aplauso dos autores, especialmente do eminente Prof. Pinto Ferreira que a considera sugestiva </a:t>
            </a:r>
            <a:r>
              <a:rPr lang="pt-BR" sz="2800" b="1" dirty="0" smtClean="0"/>
              <a:t>e </a:t>
            </a:r>
            <a:r>
              <a:rPr lang="pt-BR" sz="2800" b="1" dirty="0"/>
              <a:t>original, aduzindo o seguinte comentário: </a:t>
            </a:r>
            <a:endParaRPr lang="pt-BR" sz="2800" b="1" dirty="0" smtClean="0"/>
          </a:p>
          <a:p>
            <a:pPr algn="just">
              <a:buNone/>
            </a:pPr>
            <a:endParaRPr lang="pt-BR" sz="2800" b="1" dirty="0" smtClean="0"/>
          </a:p>
          <a:p>
            <a:pPr algn="just">
              <a:buNone/>
            </a:pPr>
            <a:endParaRPr lang="pt-BR" sz="2800" b="1" dirty="0"/>
          </a:p>
        </p:txBody>
      </p:sp>
      <p:sp>
        <p:nvSpPr>
          <p:cNvPr id="4" name="Retângulo de cantos arredondados 3"/>
          <p:cNvSpPr/>
          <p:nvPr/>
        </p:nvSpPr>
        <p:spPr>
          <a:xfrm>
            <a:off x="683568" y="2780928"/>
            <a:ext cx="7848872" cy="374441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endParaRPr lang="pt-BR" sz="2400" dirty="0" smtClean="0"/>
          </a:p>
          <a:p>
            <a:pPr algn="just"/>
            <a:r>
              <a:rPr lang="pt-BR" sz="2400" b="1" dirty="0" smtClean="0">
                <a:effectLst>
                  <a:outerShdw blurRad="38100" dist="38100" dir="2700000" algn="tl">
                    <a:srgbClr val="000000">
                      <a:alpha val="43137"/>
                    </a:srgbClr>
                  </a:outerShdw>
                </a:effectLst>
              </a:rPr>
              <a:t>“A </a:t>
            </a:r>
            <a:r>
              <a:rPr lang="pt-BR" sz="2400" b="1" i="1" dirty="0" smtClean="0">
                <a:effectLst>
                  <a:outerShdw blurRad="38100" dist="38100" dir="2700000" algn="tl">
                    <a:srgbClr val="000000">
                      <a:alpha val="43137"/>
                    </a:srgbClr>
                  </a:outerShdw>
                </a:effectLst>
              </a:rPr>
              <a:t>existência dos partidos direitistas, esquerdistas e moderados é indiscutível, pois em todo tempo e em todos os países, uma parte da sociedade é conservadora, tradicionalista, enquanto a outra procura a renovação, a mudança, a transformação das instituições em favor das maiorias desvalidas e desamparadas. Dentro destas duas tendências cabem diversas variantes, de tradição, que costumam aparecer como reações no  uso do poder público.”</a:t>
            </a:r>
            <a:endParaRPr lang="pt-BR" sz="2400" b="1" dirty="0" smtClean="0">
              <a:effectLst>
                <a:outerShdw blurRad="38100" dist="38100" dir="2700000" algn="tl">
                  <a:srgbClr val="000000">
                    <a:alpha val="43137"/>
                  </a:srgbClr>
                </a:outerShdw>
              </a:effectLst>
            </a:endParaRPr>
          </a:p>
          <a:p>
            <a:pPr algn="just"/>
            <a:r>
              <a:rPr lang="pt-BR" sz="2400" b="1" dirty="0" smtClean="0">
                <a:effectLst>
                  <a:outerShdw blurRad="38100" dist="38100" dir="2700000" algn="tl">
                    <a:srgbClr val="000000">
                      <a:alpha val="43137"/>
                    </a:srgbClr>
                  </a:outerShdw>
                </a:effectLst>
              </a:rPr>
              <a:t> </a:t>
            </a:r>
          </a:p>
          <a:p>
            <a:endParaRPr lang="pt-BR" sz="2400" dirty="0"/>
          </a:p>
        </p:txBody>
      </p:sp>
    </p:spTree>
  </p:cSld>
  <p:clrMapOvr>
    <a:masterClrMapping/>
  </p:clrMapOvr>
  <p:transition spd="slow">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620688"/>
            <a:ext cx="8229600" cy="5505475"/>
          </a:xfrm>
        </p:spPr>
        <p:txBody>
          <a:bodyPr/>
          <a:lstStyle/>
          <a:p>
            <a:pPr>
              <a:buNone/>
            </a:pPr>
            <a:r>
              <a:rPr lang="pt-BR" dirty="0" smtClean="0"/>
              <a:t>    </a:t>
            </a:r>
          </a:p>
          <a:p>
            <a:pPr algn="just">
              <a:buNone/>
            </a:pPr>
            <a:r>
              <a:rPr lang="pt-BR" dirty="0"/>
              <a:t> </a:t>
            </a:r>
            <a:r>
              <a:rPr lang="pt-BR" dirty="0" smtClean="0"/>
              <a:t>   </a:t>
            </a:r>
            <a:r>
              <a:rPr lang="pt-BR" b="1" dirty="0" smtClean="0"/>
              <a:t>Invoca </a:t>
            </a:r>
            <a:r>
              <a:rPr lang="pt-BR" b="1" dirty="0"/>
              <a:t>o festejado mestre, para ilustrar a caracterização típica dessa divisão, o exemplo da Inglaterra, em que, o Partido Conservador representa o elemento tradicionalista da sociedade, enquanto o Partido Trabalhista arregimenta as tendências ideológicas esquerdistas, e o Partido Liberal simboliza as tendências econômicas e culturais de centro.</a:t>
            </a:r>
          </a:p>
        </p:txBody>
      </p:sp>
    </p:spTree>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76672"/>
            <a:ext cx="8229600" cy="6120680"/>
          </a:xfrm>
        </p:spPr>
        <p:txBody>
          <a:bodyPr>
            <a:normAutofit/>
          </a:bodyPr>
          <a:lstStyle/>
          <a:p>
            <a:pPr algn="just">
              <a:buNone/>
            </a:pPr>
            <a:r>
              <a:rPr lang="pt-BR" sz="2800" b="1" dirty="0" smtClean="0"/>
              <a:t>     </a:t>
            </a:r>
            <a:r>
              <a:rPr lang="pt-BR" sz="2400" b="1" dirty="0" smtClean="0"/>
              <a:t>O </a:t>
            </a:r>
            <a:r>
              <a:rPr lang="pt-BR" sz="2400" b="1" dirty="0"/>
              <a:t>sistema democrático representativo, consiste, formal e substancialmente, numa organização estatal fundada na existência de partidos políticos, considerados como órgãos de coordenação e manifestação da vontade popular, visto que todo poder emana do povo e em seu nome será exercido.</a:t>
            </a:r>
          </a:p>
          <a:p>
            <a:pPr>
              <a:buNone/>
            </a:pPr>
            <a:r>
              <a:rPr lang="pt-BR" dirty="0"/>
              <a:t> </a:t>
            </a:r>
          </a:p>
          <a:p>
            <a:pPr>
              <a:buNone/>
            </a:pPr>
            <a:r>
              <a:rPr lang="pt-BR" dirty="0" smtClean="0"/>
              <a:t>    </a:t>
            </a:r>
            <a:endParaRPr lang="pt-BR" dirty="0"/>
          </a:p>
          <a:p>
            <a:endParaRPr lang="pt-BR" dirty="0"/>
          </a:p>
        </p:txBody>
      </p:sp>
      <p:sp>
        <p:nvSpPr>
          <p:cNvPr id="4" name="Fluxograma: Processo alternativo 3"/>
          <p:cNvSpPr/>
          <p:nvPr/>
        </p:nvSpPr>
        <p:spPr>
          <a:xfrm>
            <a:off x="971600" y="3068960"/>
            <a:ext cx="7560840" cy="3312368"/>
          </a:xfrm>
          <a:prstGeom prst="flowChartAlternateProcess">
            <a:avLst/>
          </a:prstGeom>
        </p:spPr>
        <p:style>
          <a:lnRef idx="1">
            <a:schemeClr val="dk1"/>
          </a:lnRef>
          <a:fillRef idx="2">
            <a:schemeClr val="dk1"/>
          </a:fillRef>
          <a:effectRef idx="1">
            <a:schemeClr val="dk1"/>
          </a:effectRef>
          <a:fontRef idx="minor">
            <a:schemeClr val="dk1"/>
          </a:fontRef>
        </p:style>
        <p:txBody>
          <a:bodyPr rtlCol="0" anchor="ctr"/>
          <a:lstStyle/>
          <a:p>
            <a:pPr algn="just"/>
            <a:r>
              <a:rPr lang="pt-BR" sz="2000" b="1" dirty="0" smtClean="0">
                <a:effectLst>
                  <a:outerShdw blurRad="38100" dist="38100" dir="2700000" algn="tl">
                    <a:srgbClr val="000000">
                      <a:alpha val="43137"/>
                    </a:srgbClr>
                  </a:outerShdw>
                </a:effectLst>
              </a:rPr>
              <a:t> Efetivamente, os partidos políticos são peças necessárias, senão mesmo as vigas mestras do travejamento político e jurídico do Estado democrático. Aliás, é generalizado o conceito simplista de democracia representativa como </a:t>
            </a:r>
            <a:r>
              <a:rPr lang="pt-BR" sz="2000" b="1" i="1" dirty="0" smtClean="0">
                <a:effectLst>
                  <a:outerShdw blurRad="38100" dist="38100" dir="2700000" algn="tl">
                    <a:srgbClr val="000000">
                      <a:alpha val="43137"/>
                    </a:srgbClr>
                  </a:outerShdw>
                </a:effectLst>
              </a:rPr>
              <a:t>Estado de Partidos, </a:t>
            </a:r>
            <a:r>
              <a:rPr lang="pt-BR" sz="2000" b="1" dirty="0" smtClean="0">
                <a:effectLst>
                  <a:outerShdw blurRad="38100" dist="38100" dir="2700000" algn="tl">
                    <a:srgbClr val="000000">
                      <a:alpha val="43137"/>
                    </a:srgbClr>
                  </a:outerShdw>
                </a:effectLst>
              </a:rPr>
              <a:t>ilustrando-se a ideia de que se não pode conceber esse sistema de governo sem a pluralidade de partidos políticos, isto é, sem a técnica do </a:t>
            </a:r>
            <a:r>
              <a:rPr lang="pt-BR" sz="2000" b="1" i="1" dirty="0" smtClean="0">
                <a:effectLst>
                  <a:outerShdw blurRad="38100" dist="38100" dir="2700000" algn="tl">
                    <a:srgbClr val="000000">
                      <a:alpha val="43137"/>
                    </a:srgbClr>
                  </a:outerShdw>
                </a:effectLst>
              </a:rPr>
              <a:t>pluripartidarismo</a:t>
            </a:r>
            <a:r>
              <a:rPr lang="pt-BR" i="1" dirty="0" smtClean="0"/>
              <a:t>.</a:t>
            </a:r>
            <a:endParaRPr lang="pt-BR" dirty="0"/>
          </a:p>
        </p:txBody>
      </p:sp>
    </p:spTree>
  </p:cSld>
  <p:clrMapOvr>
    <a:masterClrMapping/>
  </p:clrMapOvr>
  <p:transition spd="slow">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556793"/>
            <a:ext cx="7772400" cy="2043658"/>
          </a:xfrm>
        </p:spPr>
        <p:txBody>
          <a:bodyPr>
            <a:normAutofit fontScale="90000"/>
          </a:bodyPr>
          <a:lstStyle/>
          <a:p>
            <a:r>
              <a:rPr lang="pt-BR" sz="6000" b="1" dirty="0">
                <a:solidFill>
                  <a:schemeClr val="tx2">
                    <a:lumMod val="50000"/>
                  </a:schemeClr>
                </a:solidFill>
              </a:rPr>
              <a:t>Sistemas partidários</a:t>
            </a:r>
            <a:r>
              <a:rPr lang="pt-BR" dirty="0"/>
              <a:t/>
            </a:r>
            <a:br>
              <a:rPr lang="pt-BR" dirty="0"/>
            </a:br>
            <a:r>
              <a:rPr lang="pt-BR" dirty="0"/>
              <a:t> </a:t>
            </a:r>
            <a:br>
              <a:rPr lang="pt-BR" dirty="0"/>
            </a:br>
            <a:endParaRPr lang="pt-BR" dirty="0"/>
          </a:p>
        </p:txBody>
      </p:sp>
    </p:spTree>
  </p:cSld>
  <p:clrMapOvr>
    <a:masterClrMapping/>
  </p:clrMapOvr>
  <p:transition spd="slow">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76672"/>
            <a:ext cx="8229600" cy="5649491"/>
          </a:xfrm>
        </p:spPr>
        <p:txBody>
          <a:bodyPr/>
          <a:lstStyle/>
          <a:p>
            <a:pPr algn="just">
              <a:buNone/>
            </a:pPr>
            <a:r>
              <a:rPr lang="pt-BR" dirty="0" smtClean="0"/>
              <a:t>    </a:t>
            </a:r>
            <a:r>
              <a:rPr lang="pt-BR" b="1" dirty="0" smtClean="0"/>
              <a:t>Com </a:t>
            </a:r>
            <a:r>
              <a:rPr lang="pt-BR" b="1" dirty="0"/>
              <a:t>referência às diversas características de sistemas partidários, definidas pelas relações que se estabelecem </a:t>
            </a:r>
            <a:r>
              <a:rPr lang="pt-BR" b="1" dirty="0" smtClean="0"/>
              <a:t>entre </a:t>
            </a:r>
            <a:r>
              <a:rPr lang="pt-BR" b="1" dirty="0"/>
              <a:t>o Estado e os partidos políticos, três concepções se chocam:</a:t>
            </a:r>
          </a:p>
          <a:p>
            <a:pPr>
              <a:buNone/>
            </a:pPr>
            <a:endParaRPr lang="pt-BR" dirty="0" smtClean="0"/>
          </a:p>
          <a:p>
            <a:pPr>
              <a:buNone/>
            </a:pPr>
            <a:r>
              <a:rPr lang="pt-BR" b="1" dirty="0" smtClean="0"/>
              <a:t>a</a:t>
            </a:r>
            <a:r>
              <a:rPr lang="pt-BR" b="1" dirty="0"/>
              <a:t>) </a:t>
            </a:r>
            <a:r>
              <a:rPr lang="pt-BR" b="1" dirty="0" smtClean="0"/>
              <a:t>marxista;</a:t>
            </a:r>
            <a:endParaRPr lang="pt-BR" b="1" dirty="0"/>
          </a:p>
          <a:p>
            <a:pPr>
              <a:buNone/>
            </a:pPr>
            <a:r>
              <a:rPr lang="pt-BR" b="1" dirty="0"/>
              <a:t>b) </a:t>
            </a:r>
            <a:r>
              <a:rPr lang="pt-BR" b="1" dirty="0" err="1" smtClean="0"/>
              <a:t>nazi-fascista</a:t>
            </a:r>
            <a:r>
              <a:rPr lang="pt-BR" b="1" dirty="0" smtClean="0"/>
              <a:t>; </a:t>
            </a:r>
            <a:endParaRPr lang="pt-BR" b="1" dirty="0"/>
          </a:p>
          <a:p>
            <a:pPr>
              <a:buNone/>
            </a:pPr>
            <a:r>
              <a:rPr lang="pt-BR" b="1" dirty="0"/>
              <a:t>c</a:t>
            </a:r>
            <a:r>
              <a:rPr lang="pt-BR" b="1" dirty="0" smtClean="0"/>
              <a:t>)</a:t>
            </a:r>
            <a:r>
              <a:rPr lang="pt-BR" b="1" dirty="0"/>
              <a:t> </a:t>
            </a:r>
            <a:r>
              <a:rPr lang="pt-BR" b="1" dirty="0" smtClean="0"/>
              <a:t>democrática.</a:t>
            </a:r>
            <a:endParaRPr lang="pt-BR" b="1" dirty="0"/>
          </a:p>
          <a:p>
            <a:endParaRPr lang="pt-BR" dirty="0"/>
          </a:p>
        </p:txBody>
      </p:sp>
    </p:spTree>
  </p:cSld>
  <p:clrMapOvr>
    <a:masterClrMapping/>
  </p:clrMapOvr>
  <p:transition spd="slow">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260648"/>
            <a:ext cx="8229600" cy="6264696"/>
          </a:xfrm>
        </p:spPr>
        <p:txBody>
          <a:bodyPr>
            <a:normAutofit fontScale="77500" lnSpcReduction="20000"/>
          </a:bodyPr>
          <a:lstStyle/>
          <a:p>
            <a:pPr algn="just">
              <a:buNone/>
            </a:pPr>
            <a:r>
              <a:rPr lang="pt-BR" dirty="0" smtClean="0"/>
              <a:t>    </a:t>
            </a:r>
          </a:p>
          <a:p>
            <a:pPr algn="just">
              <a:buNone/>
            </a:pPr>
            <a:r>
              <a:rPr lang="pt-BR" sz="3300" b="1" dirty="0"/>
              <a:t> </a:t>
            </a:r>
            <a:r>
              <a:rPr lang="pt-BR" sz="3300" b="1" dirty="0" smtClean="0"/>
              <a:t>   </a:t>
            </a:r>
            <a:r>
              <a:rPr lang="pt-BR" sz="3600" b="1" dirty="0" smtClean="0"/>
              <a:t>A </a:t>
            </a:r>
            <a:r>
              <a:rPr lang="pt-BR" sz="3600" b="1" dirty="0"/>
              <a:t>tese marxista, desenvolvida por </a:t>
            </a:r>
            <a:r>
              <a:rPr lang="pt-BR" sz="3600" b="1" dirty="0" err="1"/>
              <a:t>Lenin</a:t>
            </a:r>
            <a:r>
              <a:rPr lang="pt-BR" sz="3600" b="1" dirty="0"/>
              <a:t> e Stalin, atribui aos partidos políticos uma existência precária e transitória, necessária apenas na fase evolutiva da sociedade, até alcançar o estágio superior da ordem comunista ideal. Completada a evolução, com o aniquilamento completo da ordem burguesa, a abolição da propriedade privada, a suspensão das desigualdades políticas e econômicas, o desaparecimento total da divisão social em classes antagônicas, então, os partidos políticos, mantidos como </a:t>
            </a:r>
            <a:r>
              <a:rPr lang="pt-BR" sz="3600" b="1" i="1" dirty="0"/>
              <a:t>mal necessário, </a:t>
            </a:r>
            <a:r>
              <a:rPr lang="pt-BR" sz="3600" b="1" dirty="0"/>
              <a:t>como elementos naturais das lutas pela transformação social, tendem a desaparecer, como o próprio Estado, que se </a:t>
            </a:r>
            <a:r>
              <a:rPr lang="pt-BR" sz="3600" b="1" dirty="0" smtClean="0"/>
              <a:t>transformaria </a:t>
            </a:r>
            <a:r>
              <a:rPr lang="pt-BR" sz="3600" b="1" dirty="0"/>
              <a:t>em simples órgão de administração do patrimônio comum.</a:t>
            </a:r>
          </a:p>
          <a:p>
            <a:pPr algn="just">
              <a:buNone/>
            </a:pPr>
            <a:r>
              <a:rPr lang="pt-BR" sz="3600" b="1" dirty="0"/>
              <a:t> </a:t>
            </a:r>
          </a:p>
          <a:p>
            <a:endParaRPr lang="pt-BR" dirty="0"/>
          </a:p>
        </p:txBody>
      </p:sp>
    </p:spTree>
  </p:cSld>
  <p:clrMapOvr>
    <a:masterClrMapping/>
  </p:clrMapOvr>
  <p:transition spd="slow">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fontScale="77500" lnSpcReduction="20000"/>
          </a:bodyPr>
          <a:lstStyle/>
          <a:p>
            <a:pPr algn="just">
              <a:buNone/>
            </a:pPr>
            <a:r>
              <a:rPr lang="pt-BR" b="1" dirty="0" smtClean="0"/>
              <a:t>     A segunda concepção refere-se historicamente ao Estado Unipartidário do Nazismo alemão que propagou-se com os chamados Estados-novos e permanece como solução indicada na doutrina neonazista e pelo fascismo italiano, resumido </a:t>
            </a:r>
            <a:r>
              <a:rPr lang="pt-BR" b="1" dirty="0"/>
              <a:t>na tese do partido único, entrosado com o próprio poder estatal. </a:t>
            </a:r>
            <a:endParaRPr lang="pt-BR" b="1" dirty="0" smtClean="0"/>
          </a:p>
          <a:p>
            <a:pPr algn="just">
              <a:buNone/>
            </a:pPr>
            <a:r>
              <a:rPr lang="pt-BR" b="1" dirty="0"/>
              <a:t> </a:t>
            </a:r>
            <a:r>
              <a:rPr lang="pt-BR" b="1" dirty="0" smtClean="0"/>
              <a:t>    A concepção democrática agasalha o </a:t>
            </a:r>
            <a:r>
              <a:rPr lang="pt-BR" b="1" dirty="0" smtClean="0">
                <a:effectLst>
                  <a:outerShdw blurRad="38100" dist="38100" dir="2700000" algn="tl">
                    <a:srgbClr val="000000">
                      <a:alpha val="43137"/>
                    </a:srgbClr>
                  </a:outerShdw>
                </a:effectLst>
              </a:rPr>
              <a:t>pluripartidarismo</a:t>
            </a:r>
            <a:r>
              <a:rPr lang="pt-BR" b="1" dirty="0">
                <a:effectLst>
                  <a:outerShdw blurRad="38100" dist="38100" dir="2700000" algn="tl">
                    <a:srgbClr val="000000">
                      <a:alpha val="43137"/>
                    </a:srgbClr>
                  </a:outerShdw>
                </a:effectLst>
              </a:rPr>
              <a:t>, assegurando a liberdade de criação, fusão, incorporação e extinção de partidos políticos.  Os limites dessa liberdade situam-se no resguardo da soberania nacional, do regime </a:t>
            </a:r>
            <a:r>
              <a:rPr lang="pt-BR" b="1" dirty="0" smtClean="0">
                <a:effectLst>
                  <a:outerShdw blurRad="38100" dist="38100" dir="2700000" algn="tl">
                    <a:srgbClr val="000000">
                      <a:alpha val="43137"/>
                    </a:srgbClr>
                  </a:outerShdw>
                </a:effectLst>
              </a:rPr>
              <a:t>democrático </a:t>
            </a:r>
            <a:r>
              <a:rPr lang="pt-BR" b="1" dirty="0">
                <a:effectLst>
                  <a:outerShdw blurRad="38100" dist="38100" dir="2700000" algn="tl">
                    <a:srgbClr val="000000">
                      <a:alpha val="43137"/>
                    </a:srgbClr>
                  </a:outerShdw>
                </a:effectLst>
              </a:rPr>
              <a:t>e dos direitos fundamentais da pessoa humana </a:t>
            </a:r>
            <a:r>
              <a:rPr lang="pt-BR" b="1" dirty="0"/>
              <a:t> </a:t>
            </a:r>
            <a:endParaRPr lang="pt-BR" b="1" dirty="0" smtClean="0"/>
          </a:p>
          <a:p>
            <a:pPr algn="just">
              <a:buNone/>
            </a:pPr>
            <a:r>
              <a:rPr lang="pt-BR" b="1" dirty="0"/>
              <a:t> </a:t>
            </a:r>
            <a:r>
              <a:rPr lang="pt-BR" b="1" dirty="0" smtClean="0"/>
              <a:t>  </a:t>
            </a:r>
            <a:endParaRPr lang="pt-BR" b="1" dirty="0"/>
          </a:p>
        </p:txBody>
      </p:sp>
    </p:spTree>
  </p:cSld>
  <p:clrMapOvr>
    <a:masterClrMapping/>
  </p:clrMapOvr>
  <p:transition spd="slow">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Autofit/>
          </a:bodyPr>
          <a:lstStyle/>
          <a:p>
            <a:r>
              <a:rPr lang="pt-BR" sz="5400" b="1" dirty="0">
                <a:solidFill>
                  <a:schemeClr val="tx2">
                    <a:lumMod val="50000"/>
                  </a:schemeClr>
                </a:solidFill>
              </a:rPr>
              <a:t>Os partidos políticos brasileiros</a:t>
            </a:r>
          </a:p>
        </p:txBody>
      </p:sp>
    </p:spTree>
  </p:cSld>
  <p:clrMapOvr>
    <a:masterClrMapping/>
  </p:clrMapOvr>
  <p:transition spd="slow">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620688"/>
            <a:ext cx="8229600" cy="5505475"/>
          </a:xfrm>
        </p:spPr>
        <p:txBody>
          <a:bodyPr/>
          <a:lstStyle/>
          <a:p>
            <a:pPr algn="just">
              <a:buNone/>
            </a:pPr>
            <a:r>
              <a:rPr lang="pt-BR" b="1" dirty="0" smtClean="0"/>
              <a:t>    Os </a:t>
            </a:r>
            <a:r>
              <a:rPr lang="pt-BR" b="1" dirty="0"/>
              <a:t>PARTIDOS POLÍTICOS BRASILEIROS, no tocante </a:t>
            </a:r>
            <a:r>
              <a:rPr lang="pt-BR" b="1" dirty="0" smtClean="0"/>
              <a:t>a </a:t>
            </a:r>
            <a:r>
              <a:rPr lang="pt-BR" b="1" dirty="0"/>
              <a:t>sua natureza jurídica, mantiveram-se desde o Império até a República de 1946 como corporações político-sociais, conservando a natureza jurídica de associação civil, sem uma regulamentação estatal própria.  Nessa condição, falharam em quase todas as épocas decisivas da nossa vida constitucional, notadamente em 1930, 1934, 1937, 1945, 1961 ... culminando com o seu desprestigio total em 1964.</a:t>
            </a:r>
          </a:p>
        </p:txBody>
      </p:sp>
    </p:spTree>
  </p:cSld>
  <p:clrMapOvr>
    <a:masterClrMapping/>
  </p:clrMapOvr>
  <p:transition spd="slow">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de cantos arredondados 3"/>
          <p:cNvSpPr/>
          <p:nvPr/>
        </p:nvSpPr>
        <p:spPr>
          <a:xfrm>
            <a:off x="611560" y="620688"/>
            <a:ext cx="7776864" cy="280831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pt-BR" sz="2000" b="1" dirty="0" smtClean="0">
                <a:effectLst>
                  <a:outerShdw blurRad="38100" dist="38100" dir="2700000" algn="tl">
                    <a:srgbClr val="000000">
                      <a:alpha val="43137"/>
                    </a:srgbClr>
                  </a:outerShdw>
                </a:effectLst>
              </a:rPr>
              <a:t> </a:t>
            </a:r>
            <a:r>
              <a:rPr lang="pt-BR" sz="2400" b="1" dirty="0">
                <a:effectLst>
                  <a:outerShdw blurRad="38100" dist="38100" dir="2700000" algn="tl">
                    <a:srgbClr val="000000">
                      <a:alpha val="43137"/>
                    </a:srgbClr>
                  </a:outerShdw>
                </a:effectLst>
              </a:rPr>
              <a:t>A Constituição de 1988 consagrou definitivamente o sistema democrático do pluripartidarismo, assegurando a liberdade de criação, fusão, incorporação e extinção de partidos políticos.  Os limites dessa liberdade situam-se no resguardo da soberania nacional, do regime democrático, do pluripartidarismo e dos direitos fundamentais da pessoa humana (art. 17 da CF).</a:t>
            </a:r>
          </a:p>
        </p:txBody>
      </p:sp>
      <p:sp>
        <p:nvSpPr>
          <p:cNvPr id="5" name="Retângulo de cantos arredondados 4"/>
          <p:cNvSpPr/>
          <p:nvPr/>
        </p:nvSpPr>
        <p:spPr>
          <a:xfrm>
            <a:off x="1259632" y="3789040"/>
            <a:ext cx="7272808" cy="187220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pt-BR" sz="2400" b="1" dirty="0">
                <a:effectLst>
                  <a:outerShdw blurRad="38100" dist="38100" dir="2700000" algn="tl">
                    <a:srgbClr val="000000">
                      <a:alpha val="43137"/>
                    </a:srgbClr>
                  </a:outerShdw>
                </a:effectLst>
              </a:rPr>
              <a:t>Os partidos políticos adquirem personalidade jurídica na forma da lei civil, e registrarão seu estatutos no Tribunal Superior Eleitoral (art. 17, § 2</a:t>
            </a:r>
            <a:r>
              <a:rPr lang="pt-BR" sz="2400" b="1" baseline="30000" dirty="0">
                <a:effectLst>
                  <a:outerShdw blurRad="38100" dist="38100" dir="2700000" algn="tl">
                    <a:srgbClr val="000000">
                      <a:alpha val="43137"/>
                    </a:srgbClr>
                  </a:outerShdw>
                </a:effectLst>
              </a:rPr>
              <a:t>o</a:t>
            </a:r>
            <a:r>
              <a:rPr lang="pt-BR" sz="2400" b="1" dirty="0">
                <a:effectLst>
                  <a:outerShdw blurRad="38100" dist="38100" dir="2700000" algn="tl">
                    <a:srgbClr val="000000">
                      <a:alpha val="43137"/>
                    </a:srgbClr>
                  </a:outerShdw>
                </a:effectLst>
              </a:rPr>
              <a:t>, da CF).</a:t>
            </a:r>
          </a:p>
        </p:txBody>
      </p:sp>
    </p:spTree>
  </p:cSld>
  <p:clrMapOvr>
    <a:masterClrMapping/>
  </p:clrMapOvr>
  <p:transition spd="slow">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827584" y="692696"/>
            <a:ext cx="7560840" cy="511256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pt-BR" sz="2400" b="1" dirty="0">
                <a:effectLst>
                  <a:outerShdw blurRad="38100" dist="38100" dir="2700000" algn="tl">
                    <a:srgbClr val="000000">
                      <a:alpha val="43137"/>
                    </a:srgbClr>
                  </a:outerShdw>
                </a:effectLst>
              </a:rPr>
              <a:t>No Brasil, os dois primeiros partidos, também sob a denominação clássica de Conservador e Liberal, surgiram na fase final da Regência Trina, durante a legislatura de 1838.  Ainda durante o Império, foi constituído o vigoroso Partido Republicano (1870), o qual, recebendo a influência da chamada “política dos governadores”, desdobrou-se em agremiações políticas provinciais, destacando-se as duas correntes de maior pujança, que foram os famosos Partido Republicano Paulista (PRP) e Partido Republicano Mineiro (PRM).</a:t>
            </a:r>
          </a:p>
        </p:txBody>
      </p:sp>
    </p:spTree>
  </p:cSld>
  <p:clrMapOvr>
    <a:masterClrMapping/>
  </p:clrMapOvr>
  <p:transition spd="slow">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548680"/>
            <a:ext cx="8229600" cy="5976664"/>
          </a:xfrm>
        </p:spPr>
        <p:txBody>
          <a:bodyPr>
            <a:normAutofit fontScale="92500" lnSpcReduction="10000"/>
          </a:bodyPr>
          <a:lstStyle/>
          <a:p>
            <a:pPr algn="just">
              <a:buNone/>
            </a:pPr>
            <a:r>
              <a:rPr lang="pt-BR" dirty="0" smtClean="0"/>
              <a:t>    </a:t>
            </a:r>
            <a:r>
              <a:rPr lang="pt-BR" b="1" dirty="0" smtClean="0"/>
              <a:t>Como </a:t>
            </a:r>
            <a:r>
              <a:rPr lang="pt-BR" b="1" dirty="0"/>
              <a:t>se vê, de modo geral, os primeiros partidos políticos, na história do constitucionalismo, representaram as tendências conservadoras e liberais da sociedade.</a:t>
            </a:r>
          </a:p>
          <a:p>
            <a:pPr algn="just">
              <a:buNone/>
            </a:pPr>
            <a:r>
              <a:rPr lang="pt-BR" b="1" dirty="0" smtClean="0"/>
              <a:t>    O </a:t>
            </a:r>
            <a:r>
              <a:rPr lang="pt-BR" b="1" dirty="0"/>
              <a:t>socialismo revolucionário, nas diversas nuanças criou os extremismos partidários, </a:t>
            </a:r>
            <a:r>
              <a:rPr lang="pt-BR" b="1" i="1" dirty="0"/>
              <a:t>da esquerda e da direita</a:t>
            </a:r>
            <a:r>
              <a:rPr lang="pt-BR" b="1" dirty="0"/>
              <a:t>, passando os partidos tradicionais democráticos a se definirem em posições centristas, com maior ou menor tendência conservadora ou renovadora em relação aos extremos, procurando conciliar a ordem democrática, com as verdades parciais das doutrinas coletivistas.</a:t>
            </a:r>
          </a:p>
          <a:p>
            <a:pPr>
              <a:buNone/>
            </a:pPr>
            <a:endParaRPr lang="pt-BR" dirty="0"/>
          </a:p>
        </p:txBody>
      </p:sp>
    </p:spTree>
  </p:cSld>
  <p:clrMapOvr>
    <a:masterClrMapping/>
  </p:clrMapOvr>
  <p:transition spd="slow">
    <p:fade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b="1" dirty="0">
                <a:solidFill>
                  <a:schemeClr val="tx2">
                    <a:lumMod val="50000"/>
                  </a:schemeClr>
                </a:solidFill>
              </a:rPr>
              <a:t>O ANALFABETO POLÍTICO</a:t>
            </a:r>
          </a:p>
        </p:txBody>
      </p:sp>
    </p:spTree>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76672"/>
            <a:ext cx="8229600" cy="5649491"/>
          </a:xfrm>
        </p:spPr>
        <p:txBody>
          <a:bodyPr/>
          <a:lstStyle/>
          <a:p>
            <a:pPr algn="just">
              <a:buNone/>
            </a:pPr>
            <a:r>
              <a:rPr lang="pt-BR" b="1" dirty="0" smtClean="0"/>
              <a:t>    Discute-se </a:t>
            </a:r>
            <a:r>
              <a:rPr lang="pt-BR" b="1" dirty="0"/>
              <a:t>no campo doutrinário a verdadeira natureza dos partidos políticos, dividindo-se as opiniões em dois grupos principais:</a:t>
            </a:r>
          </a:p>
          <a:p>
            <a:pPr algn="just">
              <a:buNone/>
            </a:pPr>
            <a:endParaRPr lang="pt-BR" b="1" dirty="0" smtClean="0"/>
          </a:p>
          <a:p>
            <a:pPr algn="just">
              <a:buNone/>
            </a:pPr>
            <a:r>
              <a:rPr lang="pt-BR" b="1" dirty="0" smtClean="0"/>
              <a:t>a</a:t>
            </a:r>
            <a:r>
              <a:rPr lang="pt-BR" b="1" dirty="0"/>
              <a:t>) </a:t>
            </a:r>
            <a:r>
              <a:rPr lang="pt-BR" b="1" dirty="0" smtClean="0"/>
              <a:t>dos </a:t>
            </a:r>
            <a:r>
              <a:rPr lang="pt-BR" b="1" dirty="0"/>
              <a:t>que defendem a concepção puramente social;</a:t>
            </a:r>
          </a:p>
          <a:p>
            <a:pPr algn="just">
              <a:buNone/>
            </a:pPr>
            <a:r>
              <a:rPr lang="pt-BR" b="1" dirty="0"/>
              <a:t>b) </a:t>
            </a:r>
            <a:r>
              <a:rPr lang="pt-BR" b="1" dirty="0" smtClean="0"/>
              <a:t>dos </a:t>
            </a:r>
            <a:r>
              <a:rPr lang="pt-BR" b="1" dirty="0"/>
              <a:t>que sustentam a natureza jurídica dos partidos políticos como instrumentos de direito público interno.</a:t>
            </a:r>
          </a:p>
          <a:p>
            <a:pPr>
              <a:buNone/>
            </a:pPr>
            <a:endParaRPr lang="pt-BR" dirty="0"/>
          </a:p>
        </p:txBody>
      </p:sp>
    </p:spTree>
  </p:cSld>
  <p:clrMapOvr>
    <a:masterClrMapping/>
  </p:clrMapOvr>
  <p:transition spd="slow">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de cantos arredondados 3"/>
          <p:cNvSpPr/>
          <p:nvPr/>
        </p:nvSpPr>
        <p:spPr>
          <a:xfrm>
            <a:off x="827584" y="404664"/>
            <a:ext cx="7560840" cy="590465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r>
              <a:rPr lang="pt-BR" b="1" dirty="0"/>
              <a:t> </a:t>
            </a:r>
            <a:endParaRPr lang="pt-BR" b="1" dirty="0" smtClean="0"/>
          </a:p>
          <a:p>
            <a:pPr algn="just"/>
            <a:r>
              <a:rPr lang="pt-BR" sz="2400" dirty="0">
                <a:effectLst>
                  <a:outerShdw blurRad="38100" dist="38100" dir="2700000" algn="tl">
                    <a:srgbClr val="000000">
                      <a:alpha val="43137"/>
                    </a:srgbClr>
                  </a:outerShdw>
                </a:effectLst>
              </a:rPr>
              <a:t> </a:t>
            </a:r>
            <a:r>
              <a:rPr lang="pt-BR" sz="2400" b="1" dirty="0"/>
              <a:t>“O pior analfabeto é o analfabeto político. Ele não </a:t>
            </a:r>
            <a:r>
              <a:rPr lang="pt-BR" sz="2400" b="1" dirty="0" smtClean="0"/>
              <a:t>deve, </a:t>
            </a:r>
            <a:r>
              <a:rPr lang="pt-BR" sz="2400" b="1" dirty="0"/>
              <a:t>não fala nem participa dos acontecimentos políticos. Ele não sabe que o custo de vida, o preço do feijão, do peixe, da farinha, do aluguel, do sapato e do remédio dependem das decisões políticas</a:t>
            </a:r>
            <a:r>
              <a:rPr lang="pt-BR" sz="2400" b="1" dirty="0" smtClean="0"/>
              <a:t>.</a:t>
            </a:r>
          </a:p>
          <a:p>
            <a:pPr algn="just"/>
            <a:r>
              <a:rPr lang="pt-BR" sz="2400" b="1" dirty="0"/>
              <a:t> </a:t>
            </a:r>
            <a:r>
              <a:rPr lang="pt-BR" sz="2400" b="1" u="sng" dirty="0"/>
              <a:t>O analfabeto político é tão burro que se orgulha e estufa o peito, dizendo que odeia a política.</a:t>
            </a:r>
            <a:r>
              <a:rPr lang="pt-BR" sz="2400" b="1" dirty="0"/>
              <a:t> Não sabe o imbecil que, da sua ignorância política nasce a prostituta, o menor abandonado, o assaltante e o pior de todos os bandidos, que é o político vigarista, pilantra, o corrupto e o lacaio das empresas nacionais e multinacionais” (BERTHOLD BRECHT,  escritor e dramaturgo alemão)</a:t>
            </a:r>
          </a:p>
          <a:p>
            <a:pPr algn="just"/>
            <a:r>
              <a:rPr lang="pt-BR" sz="2400" b="1" dirty="0"/>
              <a:t> </a:t>
            </a:r>
          </a:p>
          <a:p>
            <a:pPr algn="ctr"/>
            <a:endParaRPr lang="pt-BR" sz="2400" dirty="0">
              <a:effectLst>
                <a:outerShdw blurRad="38100" dist="38100" dir="2700000" algn="tl">
                  <a:srgbClr val="000000">
                    <a:alpha val="43137"/>
                  </a:srgbClr>
                </a:outerShdw>
              </a:effectLst>
            </a:endParaRPr>
          </a:p>
        </p:txBody>
      </p:sp>
    </p:spTree>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04664"/>
            <a:ext cx="8229600" cy="5976664"/>
          </a:xfrm>
        </p:spPr>
        <p:txBody>
          <a:bodyPr/>
          <a:lstStyle/>
          <a:p>
            <a:pPr>
              <a:buNone/>
            </a:pPr>
            <a:r>
              <a:rPr lang="pt-BR" dirty="0" smtClean="0"/>
              <a:t>    </a:t>
            </a:r>
            <a:r>
              <a:rPr lang="pt-BR" b="1" dirty="0" smtClean="0"/>
              <a:t>A primeira corrente sintetiza-se : </a:t>
            </a:r>
            <a:endParaRPr lang="pt-BR" b="1" dirty="0"/>
          </a:p>
        </p:txBody>
      </p:sp>
      <p:sp>
        <p:nvSpPr>
          <p:cNvPr id="4" name="Elipse 3"/>
          <p:cNvSpPr/>
          <p:nvPr/>
        </p:nvSpPr>
        <p:spPr>
          <a:xfrm>
            <a:off x="755576" y="1124744"/>
            <a:ext cx="7920880" cy="3456384"/>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pt-BR" sz="2400" b="1" dirty="0">
                <a:effectLst>
                  <a:outerShdw blurRad="38100" dist="38100" dir="2700000" algn="tl">
                    <a:srgbClr val="000000">
                      <a:alpha val="43137"/>
                    </a:srgbClr>
                  </a:outerShdw>
                </a:effectLst>
              </a:rPr>
              <a:t>N</a:t>
            </a:r>
            <a:r>
              <a:rPr lang="pt-BR" sz="2400" b="1" dirty="0" smtClean="0">
                <a:effectLst>
                  <a:outerShdw blurRad="38100" dist="38100" dir="2700000" algn="tl">
                    <a:srgbClr val="000000">
                      <a:alpha val="43137"/>
                    </a:srgbClr>
                  </a:outerShdw>
                </a:effectLst>
              </a:rPr>
              <a:t>o pensamento de </a:t>
            </a:r>
            <a:r>
              <a:rPr lang="pt-BR" sz="2400" b="1" dirty="0" err="1" smtClean="0">
                <a:effectLst>
                  <a:outerShdw blurRad="38100" dist="38100" dir="2700000" algn="tl">
                    <a:srgbClr val="000000">
                      <a:alpha val="43137"/>
                    </a:srgbClr>
                  </a:outerShdw>
                </a:effectLst>
              </a:rPr>
              <a:t>Bluntschli</a:t>
            </a:r>
            <a:r>
              <a:rPr lang="pt-BR" sz="2400" b="1" dirty="0" smtClean="0">
                <a:effectLst>
                  <a:outerShdw blurRad="38100" dist="38100" dir="2700000" algn="tl">
                    <a:srgbClr val="000000">
                      <a:alpha val="43137"/>
                    </a:srgbClr>
                  </a:outerShdw>
                </a:effectLst>
              </a:rPr>
              <a:t>, para quem:</a:t>
            </a:r>
          </a:p>
          <a:p>
            <a:pPr algn="ctr"/>
            <a:r>
              <a:rPr lang="pt-BR" sz="2400" b="1" dirty="0" smtClean="0">
                <a:effectLst>
                  <a:outerShdw blurRad="38100" dist="38100" dir="2700000" algn="tl">
                    <a:srgbClr val="000000">
                      <a:alpha val="43137"/>
                    </a:srgbClr>
                  </a:outerShdw>
                </a:effectLst>
              </a:rPr>
              <a:t> </a:t>
            </a:r>
            <a:r>
              <a:rPr lang="pt-BR" sz="2400" b="1" i="1" dirty="0" smtClean="0">
                <a:effectLst>
                  <a:outerShdw blurRad="38100" dist="38100" dir="2700000" algn="tl">
                    <a:srgbClr val="000000">
                      <a:alpha val="43137"/>
                    </a:srgbClr>
                  </a:outerShdw>
                </a:effectLst>
              </a:rPr>
              <a:t>"Os partidos não são instituições de direito público, nem membros do organismo</a:t>
            </a:r>
            <a:r>
              <a:rPr lang="pt-BR" sz="2400" b="1" dirty="0" smtClean="0">
                <a:effectLst>
                  <a:outerShdw blurRad="38100" dist="38100" dir="2700000" algn="tl">
                    <a:srgbClr val="000000">
                      <a:alpha val="43137"/>
                    </a:srgbClr>
                  </a:outerShdw>
                </a:effectLst>
              </a:rPr>
              <a:t> </a:t>
            </a:r>
            <a:r>
              <a:rPr lang="pt-BR" sz="2400" b="1" i="1" dirty="0" smtClean="0">
                <a:effectLst>
                  <a:outerShdw blurRad="38100" dist="38100" dir="2700000" algn="tl">
                    <a:srgbClr val="000000">
                      <a:alpha val="43137"/>
                    </a:srgbClr>
                  </a:outerShdw>
                </a:effectLst>
              </a:rPr>
              <a:t>do Estado, se não agremiações sociais de fins políticos.”</a:t>
            </a:r>
            <a:endParaRPr lang="pt-BR" sz="2400" b="1" dirty="0">
              <a:effectLst>
                <a:outerShdw blurRad="38100" dist="38100" dir="2700000" algn="tl">
                  <a:srgbClr val="000000">
                    <a:alpha val="43137"/>
                  </a:srgbClr>
                </a:outerShdw>
              </a:effectLst>
            </a:endParaRPr>
          </a:p>
        </p:txBody>
      </p:sp>
      <p:sp>
        <p:nvSpPr>
          <p:cNvPr id="5" name="Retângulo 4"/>
          <p:cNvSpPr/>
          <p:nvPr/>
        </p:nvSpPr>
        <p:spPr>
          <a:xfrm>
            <a:off x="899592" y="4869160"/>
            <a:ext cx="7272808" cy="1569660"/>
          </a:xfrm>
          <a:prstGeom prst="rect">
            <a:avLst/>
          </a:prstGeom>
        </p:spPr>
        <p:txBody>
          <a:bodyPr wrap="square">
            <a:spAutoFit/>
          </a:bodyPr>
          <a:lstStyle/>
          <a:p>
            <a:r>
              <a:rPr lang="pt-BR" sz="3200" b="1" dirty="0" smtClean="0"/>
              <a:t>Precisamente, corporações político-sociais, de fundo eminentemente sociológico. </a:t>
            </a:r>
            <a:r>
              <a:rPr lang="pt-BR" sz="3200" dirty="0" smtClean="0"/>
              <a:t> </a:t>
            </a:r>
            <a:endParaRPr lang="pt-BR" sz="3200" dirty="0"/>
          </a:p>
        </p:txBody>
      </p:sp>
    </p:spTree>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76672"/>
            <a:ext cx="8229600" cy="5649491"/>
          </a:xfrm>
        </p:spPr>
        <p:txBody>
          <a:bodyPr>
            <a:normAutofit lnSpcReduction="10000"/>
          </a:bodyPr>
          <a:lstStyle/>
          <a:p>
            <a:pPr>
              <a:buNone/>
            </a:pPr>
            <a:r>
              <a:rPr lang="pt-BR" b="1" dirty="0" smtClean="0"/>
              <a:t>    A segunda:</a:t>
            </a:r>
          </a:p>
          <a:p>
            <a:pPr>
              <a:buNone/>
            </a:pPr>
            <a:endParaRPr lang="pt-BR" b="1" dirty="0" smtClean="0"/>
          </a:p>
          <a:p>
            <a:pPr>
              <a:buNone/>
            </a:pPr>
            <a:r>
              <a:rPr lang="pt-BR" dirty="0"/>
              <a:t> </a:t>
            </a:r>
            <a:r>
              <a:rPr lang="pt-BR" dirty="0" smtClean="0"/>
              <a:t>   </a:t>
            </a:r>
          </a:p>
          <a:p>
            <a:pPr>
              <a:buNone/>
            </a:pPr>
            <a:endParaRPr lang="pt-BR" dirty="0"/>
          </a:p>
          <a:p>
            <a:pPr>
              <a:buNone/>
            </a:pPr>
            <a:endParaRPr lang="pt-BR" dirty="0" smtClean="0"/>
          </a:p>
          <a:p>
            <a:pPr>
              <a:buNone/>
            </a:pPr>
            <a:endParaRPr lang="pt-BR" dirty="0"/>
          </a:p>
          <a:p>
            <a:pPr>
              <a:buNone/>
            </a:pPr>
            <a:r>
              <a:rPr lang="pt-BR" dirty="0" smtClean="0"/>
              <a:t>    </a:t>
            </a:r>
          </a:p>
          <a:p>
            <a:pPr>
              <a:buNone/>
            </a:pPr>
            <a:r>
              <a:rPr lang="pt-BR" dirty="0" smtClean="0"/>
              <a:t>    </a:t>
            </a:r>
            <a:r>
              <a:rPr lang="pt-BR" b="1" dirty="0" smtClean="0"/>
              <a:t>Revestem-se do aspecto jurídico formal e condicionam-se à disciplina traçada pelo Estado.</a:t>
            </a:r>
            <a:endParaRPr lang="pt-BR" b="1" dirty="0"/>
          </a:p>
        </p:txBody>
      </p:sp>
      <p:sp>
        <p:nvSpPr>
          <p:cNvPr id="4" name="Elipse 3"/>
          <p:cNvSpPr/>
          <p:nvPr/>
        </p:nvSpPr>
        <p:spPr>
          <a:xfrm>
            <a:off x="971600" y="1124744"/>
            <a:ext cx="7128792" cy="2664296"/>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just"/>
            <a:r>
              <a:rPr lang="pt-BR" sz="2400" b="1" dirty="0">
                <a:effectLst>
                  <a:outerShdw blurRad="38100" dist="38100" dir="2700000" algn="tl">
                    <a:srgbClr val="000000">
                      <a:alpha val="43137"/>
                    </a:srgbClr>
                  </a:outerShdw>
                </a:effectLst>
              </a:rPr>
              <a:t>S</a:t>
            </a:r>
            <a:r>
              <a:rPr lang="pt-BR" sz="2400" b="1" dirty="0" smtClean="0">
                <a:effectLst>
                  <a:outerShdw blurRad="38100" dist="38100" dir="2700000" algn="tl">
                    <a:srgbClr val="000000">
                      <a:alpha val="43137"/>
                    </a:srgbClr>
                  </a:outerShdw>
                </a:effectLst>
              </a:rPr>
              <a:t>ustenta o entendimento de que partidos políticos são autênticas instituições de direito público interino.  </a:t>
            </a:r>
            <a:endParaRPr lang="pt-BR" sz="2400" b="1" dirty="0">
              <a:effectLst>
                <a:outerShdw blurRad="38100" dist="38100" dir="2700000" algn="tl">
                  <a:srgbClr val="000000">
                    <a:alpha val="43137"/>
                  </a:srgbClr>
                </a:outerShdw>
              </a:effectLst>
            </a:endParaRPr>
          </a:p>
        </p:txBody>
      </p:sp>
    </p:spTree>
  </p:cSld>
  <p:clrMapOvr>
    <a:masterClrMapping/>
  </p:clrMapOvr>
  <p:transition spd="slow">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04664"/>
            <a:ext cx="8229600" cy="5721499"/>
          </a:xfrm>
        </p:spPr>
        <p:txBody>
          <a:bodyPr/>
          <a:lstStyle/>
          <a:p>
            <a:pPr>
              <a:buNone/>
            </a:pPr>
            <a:r>
              <a:rPr lang="pt-BR" dirty="0"/>
              <a:t>Para o tecnicismo radical de </a:t>
            </a:r>
            <a:r>
              <a:rPr lang="pt-BR" dirty="0" err="1"/>
              <a:t>Kelsen</a:t>
            </a:r>
            <a:r>
              <a:rPr lang="pt-BR" dirty="0" smtClean="0"/>
              <a:t>,</a:t>
            </a:r>
          </a:p>
          <a:p>
            <a:pPr>
              <a:buNone/>
            </a:pPr>
            <a:endParaRPr lang="pt-BR" dirty="0" smtClean="0"/>
          </a:p>
          <a:p>
            <a:pPr>
              <a:buNone/>
            </a:pPr>
            <a:endParaRPr lang="pt-BR" dirty="0"/>
          </a:p>
          <a:p>
            <a:pPr algn="just">
              <a:buNone/>
            </a:pPr>
            <a:r>
              <a:rPr lang="pt-BR" dirty="0" smtClean="0"/>
              <a:t>    </a:t>
            </a:r>
            <a:endParaRPr lang="pt-BR" dirty="0"/>
          </a:p>
        </p:txBody>
      </p:sp>
      <p:sp>
        <p:nvSpPr>
          <p:cNvPr id="4" name="Retângulo de cantos arredondados 3"/>
          <p:cNvSpPr/>
          <p:nvPr/>
        </p:nvSpPr>
        <p:spPr>
          <a:xfrm>
            <a:off x="1043608" y="2132856"/>
            <a:ext cx="7344816" cy="223224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pt-BR" sz="3600" b="1" dirty="0">
                <a:effectLst>
                  <a:outerShdw blurRad="38100" dist="38100" dir="2700000" algn="tl">
                    <a:srgbClr val="000000">
                      <a:alpha val="43137"/>
                    </a:srgbClr>
                  </a:outerShdw>
                </a:effectLst>
              </a:rPr>
              <a:t> </a:t>
            </a:r>
            <a:r>
              <a:rPr lang="pt-BR" sz="3600" b="1" i="1" dirty="0">
                <a:effectLst>
                  <a:outerShdw blurRad="38100" dist="38100" dir="2700000" algn="tl">
                    <a:srgbClr val="000000">
                      <a:alpha val="43137"/>
                    </a:srgbClr>
                  </a:outerShdw>
                </a:effectLst>
              </a:rPr>
              <a:t>"são órgãos destinados à</a:t>
            </a:r>
            <a:r>
              <a:rPr lang="pt-BR" sz="3600" b="1" dirty="0">
                <a:effectLst>
                  <a:outerShdw blurRad="38100" dist="38100" dir="2700000" algn="tl">
                    <a:srgbClr val="000000">
                      <a:alpha val="43137"/>
                    </a:srgbClr>
                  </a:outerShdw>
                </a:effectLst>
              </a:rPr>
              <a:t> </a:t>
            </a:r>
            <a:r>
              <a:rPr lang="pt-BR" sz="3600" b="1" i="1" dirty="0">
                <a:effectLst>
                  <a:outerShdw blurRad="38100" dist="38100" dir="2700000" algn="tl">
                    <a:srgbClr val="000000">
                      <a:alpha val="43137"/>
                    </a:srgbClr>
                  </a:outerShdw>
                </a:effectLst>
              </a:rPr>
              <a:t>formação da vontade estatal"</a:t>
            </a:r>
            <a:endParaRPr lang="pt-BR" sz="3600" b="1" dirty="0">
              <a:effectLst>
                <a:outerShdw blurRad="38100" dist="38100" dir="2700000" algn="tl">
                  <a:srgbClr val="000000">
                    <a:alpha val="43137"/>
                  </a:srgbClr>
                </a:outerShdw>
              </a:effectLst>
            </a:endParaRPr>
          </a:p>
        </p:txBody>
      </p:sp>
    </p:spTree>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260648"/>
            <a:ext cx="8229600" cy="6336704"/>
          </a:xfrm>
        </p:spPr>
        <p:txBody>
          <a:bodyPr/>
          <a:lstStyle/>
          <a:p>
            <a:pPr algn="just">
              <a:buNone/>
            </a:pPr>
            <a:r>
              <a:rPr lang="pt-BR" b="1" dirty="0" smtClean="0"/>
              <a:t>   </a:t>
            </a:r>
            <a:r>
              <a:rPr lang="pt-BR" sz="2800" b="1" dirty="0" smtClean="0"/>
              <a:t>O Professor Pinto Ferreira, analisando detidamente as diversas correntes do pensamento político no tocante à natureza dos partidos políticos, chega a </a:t>
            </a:r>
            <a:r>
              <a:rPr lang="pt-BR" sz="2800" b="1" dirty="0"/>
              <a:t>u</a:t>
            </a:r>
            <a:r>
              <a:rPr lang="pt-BR" sz="2800" b="1" dirty="0" smtClean="0"/>
              <a:t>ma interpretação integral, dando-nos a seguinte noção genérica, que reúne a dupla natureza social e jurídica. </a:t>
            </a:r>
          </a:p>
          <a:p>
            <a:pPr algn="just">
              <a:buNone/>
            </a:pPr>
            <a:endParaRPr lang="pt-BR" sz="2800" b="1" dirty="0" smtClean="0"/>
          </a:p>
          <a:p>
            <a:endParaRPr lang="pt-BR" dirty="0"/>
          </a:p>
        </p:txBody>
      </p:sp>
      <p:sp>
        <p:nvSpPr>
          <p:cNvPr id="4" name="Retângulo de cantos arredondados 3"/>
          <p:cNvSpPr/>
          <p:nvPr/>
        </p:nvSpPr>
        <p:spPr>
          <a:xfrm>
            <a:off x="755576" y="3212976"/>
            <a:ext cx="7776864" cy="309634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pt-BR" sz="2800" b="1" dirty="0">
                <a:effectLst>
                  <a:outerShdw blurRad="38100" dist="38100" dir="2700000" algn="tl">
                    <a:srgbClr val="000000">
                      <a:alpha val="43137"/>
                    </a:srgbClr>
                  </a:outerShdw>
                </a:effectLst>
              </a:rPr>
              <a:t> </a:t>
            </a:r>
            <a:r>
              <a:rPr lang="pt-BR" sz="2800" b="1" i="1" dirty="0">
                <a:effectLst>
                  <a:outerShdw blurRad="38100" dist="38100" dir="2700000" algn="tl">
                    <a:srgbClr val="000000">
                      <a:alpha val="43137"/>
                    </a:srgbClr>
                  </a:outerShdw>
                </a:effectLst>
              </a:rPr>
              <a:t>"O</a:t>
            </a:r>
            <a:r>
              <a:rPr lang="pt-BR" sz="2800" b="1" dirty="0">
                <a:effectLst>
                  <a:outerShdw blurRad="38100" dist="38100" dir="2700000" algn="tl">
                    <a:srgbClr val="000000">
                      <a:alpha val="43137"/>
                    </a:srgbClr>
                  </a:outerShdw>
                </a:effectLst>
              </a:rPr>
              <a:t> </a:t>
            </a:r>
            <a:r>
              <a:rPr lang="pt-BR" sz="2800" b="1" i="1" dirty="0">
                <a:effectLst>
                  <a:outerShdw blurRad="38100" dist="38100" dir="2700000" algn="tl">
                    <a:srgbClr val="000000">
                      <a:alpha val="43137"/>
                    </a:srgbClr>
                  </a:outerShdw>
                </a:effectLst>
              </a:rPr>
              <a:t>partido político é uma</a:t>
            </a:r>
            <a:r>
              <a:rPr lang="pt-BR" sz="2800" b="1" dirty="0">
                <a:effectLst>
                  <a:outerShdw blurRad="38100" dist="38100" dir="2700000" algn="tl">
                    <a:srgbClr val="000000">
                      <a:alpha val="43137"/>
                    </a:srgbClr>
                  </a:outerShdw>
                </a:effectLst>
              </a:rPr>
              <a:t> </a:t>
            </a:r>
            <a:r>
              <a:rPr lang="pt-BR" sz="2800" b="1" i="1" dirty="0">
                <a:effectLst>
                  <a:outerShdw blurRad="38100" dist="38100" dir="2700000" algn="tl">
                    <a:srgbClr val="000000">
                      <a:alpha val="43137"/>
                    </a:srgbClr>
                  </a:outerShdw>
                </a:effectLst>
              </a:rPr>
              <a:t>associação de pessoas que, tendo a mesma concepção de vida sobre a </a:t>
            </a:r>
            <a:r>
              <a:rPr lang="pt-BR" sz="2800" b="1" i="1" dirty="0" smtClean="0">
                <a:effectLst>
                  <a:outerShdw blurRad="38100" dist="38100" dir="2700000" algn="tl">
                    <a:srgbClr val="000000">
                      <a:alpha val="43137"/>
                    </a:srgbClr>
                  </a:outerShdw>
                </a:effectLst>
              </a:rPr>
              <a:t>forma ideal </a:t>
            </a:r>
            <a:r>
              <a:rPr lang="pt-BR" sz="2800" b="1" i="1" dirty="0">
                <a:effectLst>
                  <a:outerShdw blurRad="38100" dist="38100" dir="2700000" algn="tl">
                    <a:srgbClr val="000000">
                      <a:alpha val="43137"/>
                    </a:srgbClr>
                  </a:outerShdw>
                </a:effectLst>
              </a:rPr>
              <a:t>da sociedade e do Estado, se congrega para a conquista do poder político a</a:t>
            </a:r>
            <a:r>
              <a:rPr lang="pt-BR" sz="2800" b="1" dirty="0">
                <a:effectLst>
                  <a:outerShdw blurRad="38100" dist="38100" dir="2700000" algn="tl">
                    <a:srgbClr val="000000">
                      <a:alpha val="43137"/>
                    </a:srgbClr>
                  </a:outerShdw>
                </a:effectLst>
              </a:rPr>
              <a:t> </a:t>
            </a:r>
            <a:r>
              <a:rPr lang="pt-BR" sz="2800" b="1" i="1" dirty="0">
                <a:effectLst>
                  <a:outerShdw blurRad="38100" dist="38100" dir="2700000" algn="tl">
                    <a:srgbClr val="000000">
                      <a:alpha val="43137"/>
                    </a:srgbClr>
                  </a:outerShdw>
                </a:effectLst>
              </a:rPr>
              <a:t>fim de realizar um determinado programa”.</a:t>
            </a:r>
            <a:endParaRPr lang="pt-BR" sz="2800" b="1" dirty="0">
              <a:effectLst>
                <a:outerShdw blurRad="38100" dist="38100" dir="2700000" algn="tl">
                  <a:srgbClr val="000000">
                    <a:alpha val="43137"/>
                  </a:srgbClr>
                </a:outerShdw>
              </a:effectLst>
            </a:endParaRPr>
          </a:p>
        </p:txBody>
      </p:sp>
    </p:spTree>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548680"/>
            <a:ext cx="8229600" cy="5577483"/>
          </a:xfrm>
        </p:spPr>
        <p:txBody>
          <a:bodyPr/>
          <a:lstStyle/>
          <a:p>
            <a:pPr algn="just">
              <a:buNone/>
            </a:pPr>
            <a:r>
              <a:rPr lang="pt-BR" dirty="0" smtClean="0"/>
              <a:t>   </a:t>
            </a:r>
            <a:r>
              <a:rPr lang="pt-BR" b="1" dirty="0" smtClean="0"/>
              <a:t>Talvez </a:t>
            </a:r>
            <a:r>
              <a:rPr lang="pt-BR" b="1" dirty="0"/>
              <a:t>a melhor forma de resolver a questão seria discutirmos o regime jurídico do Partido Político que teria a </a:t>
            </a:r>
            <a:r>
              <a:rPr lang="pt-BR" b="1" dirty="0" smtClean="0"/>
              <a:t>origem </a:t>
            </a:r>
            <a:r>
              <a:rPr lang="pt-BR" b="1" dirty="0"/>
              <a:t>e natureza privada, todavia o funcionamento tutelado pelo Estado face o objetivo final do Partido que é a conquista do Governo que é função pública supervisionada pelo Estado daí a hibridez do regime adotado em geral aos partidos políticos.</a:t>
            </a:r>
          </a:p>
        </p:txBody>
      </p:sp>
    </p:spTree>
  </p:cSld>
  <p:clrMapOvr>
    <a:masterClrMapping/>
  </p:clrMapOvr>
  <p:transition spd="slow">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827584" y="908720"/>
            <a:ext cx="7560840" cy="489654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pt-BR" sz="2800" b="1" dirty="0" smtClean="0">
                <a:effectLst>
                  <a:outerShdw blurRad="38100" dist="38100" dir="2700000" algn="tl">
                    <a:srgbClr val="000000">
                      <a:alpha val="43137"/>
                    </a:srgbClr>
                  </a:outerShdw>
                </a:effectLst>
              </a:rPr>
              <a:t>Difícil</a:t>
            </a:r>
            <a:r>
              <a:rPr lang="pt-BR" sz="2800" b="1" dirty="0">
                <a:effectLst>
                  <a:outerShdw blurRad="38100" dist="38100" dir="2700000" algn="tl">
                    <a:srgbClr val="000000">
                      <a:alpha val="43137"/>
                    </a:srgbClr>
                  </a:outerShdw>
                </a:effectLst>
              </a:rPr>
              <a:t>, senão impossível, é fixar-se uma definição genérica de partido político, visto que tal tarefa se prende sempre a uma determinada posição ideológica ou doutrinária no campo vasto da Ciência Política.  Não obstante, certo é que a interpretação integral, reunindo a dupla natureza social e jurídica, harmonizasse com a essência e a forma do sistema democrático.</a:t>
            </a:r>
          </a:p>
          <a:p>
            <a:r>
              <a:rPr lang="pt-BR" dirty="0"/>
              <a:t> </a:t>
            </a:r>
          </a:p>
          <a:p>
            <a:pPr algn="ctr"/>
            <a:endParaRPr lang="pt-BR" dirty="0"/>
          </a:p>
        </p:txBody>
      </p:sp>
    </p:spTree>
  </p:cSld>
  <p:clrMapOvr>
    <a:masterClrMapping/>
  </p:clrMapOvr>
  <p:transition spd="slow">
    <p:fade thruBlk="1"/>
  </p:transition>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TotalTime>
  <Words>1043</Words>
  <Application>Microsoft Office PowerPoint</Application>
  <PresentationFormat>Apresentação na tela (4:3)</PresentationFormat>
  <Paragraphs>95</Paragraphs>
  <Slides>30</Slides>
  <Notes>9</Notes>
  <HiddenSlides>0</HiddenSlides>
  <MMClips>0</MMClips>
  <ScaleCrop>false</ScaleCrop>
  <HeadingPairs>
    <vt:vector size="4" baseType="variant">
      <vt:variant>
        <vt:lpstr>Tema</vt:lpstr>
      </vt:variant>
      <vt:variant>
        <vt:i4>1</vt:i4>
      </vt:variant>
      <vt:variant>
        <vt:lpstr>Títulos de slides</vt:lpstr>
      </vt:variant>
      <vt:variant>
        <vt:i4>30</vt:i4>
      </vt:variant>
    </vt:vector>
  </HeadingPairs>
  <TitlesOfParts>
    <vt:vector size="31" baseType="lpstr">
      <vt:lpstr>Tema do Office</vt:lpstr>
      <vt:lpstr>Representação política e sistemas partidários</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Origem e evolução histórica dos Partidos Políticos </vt:lpstr>
      <vt:lpstr>Apresentação do PowerPoint</vt:lpstr>
      <vt:lpstr>Apresentação do PowerPoint</vt:lpstr>
      <vt:lpstr>Apresentação do PowerPoint</vt:lpstr>
      <vt:lpstr>Apresentação do PowerPoint</vt:lpstr>
      <vt:lpstr>Apresentação do PowerPoint</vt:lpstr>
      <vt:lpstr> Classificação dos Partidos Políticos   </vt:lpstr>
      <vt:lpstr>Apresentação do PowerPoint</vt:lpstr>
      <vt:lpstr>Apresentação do PowerPoint</vt:lpstr>
      <vt:lpstr>Apresentação do PowerPoint</vt:lpstr>
      <vt:lpstr>Sistemas partidários   </vt:lpstr>
      <vt:lpstr>Apresentação do PowerPoint</vt:lpstr>
      <vt:lpstr>Apresentação do PowerPoint</vt:lpstr>
      <vt:lpstr>Apresentação do PowerPoint</vt:lpstr>
      <vt:lpstr>Os partidos políticos brasileiros</vt:lpstr>
      <vt:lpstr>Apresentação do PowerPoint</vt:lpstr>
      <vt:lpstr>Apresentação do PowerPoint</vt:lpstr>
      <vt:lpstr>Apresentação do PowerPoint</vt:lpstr>
      <vt:lpstr>Apresentação do PowerPoint</vt:lpstr>
      <vt:lpstr>O ANALFABETO POLÍTICO</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Representação política e sistemas partidários</dc:title>
  <dc:creator>Escritório Walber</dc:creator>
  <cp:lastModifiedBy>Alexandre</cp:lastModifiedBy>
  <cp:revision>7</cp:revision>
  <dcterms:created xsi:type="dcterms:W3CDTF">2014-10-20T17:09:24Z</dcterms:created>
  <dcterms:modified xsi:type="dcterms:W3CDTF">2014-10-22T18:47:43Z</dcterms:modified>
</cp:coreProperties>
</file>